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22ADB6C-4895-4F26-9743-361758EB0612}">
          <p14:sldIdLst>
            <p14:sldId id="256"/>
            <p14:sldId id="257"/>
            <p14:sldId id="258"/>
            <p14:sldId id="259"/>
          </p14:sldIdLst>
        </p14:section>
        <p14:section name="Untitled Section" id="{AFC147F3-C9A9-41CA-AB24-CA340ABBAA29}">
          <p14:sldIdLst>
            <p14:sldId id="260"/>
            <p14:sldId id="261"/>
            <p14:sldId id="262"/>
            <p14:sldId id="26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5CFF919E-2CEF-493D-A8EE-1A05D1E8D4F5}" type="datetimeFigureOut">
              <a:rPr lang="en-US" smtClean="0"/>
              <a:t>4/28/2018</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2CD6F063-2E57-4468-BD17-7B387B840DFD}" type="slidenum">
              <a:rPr lang="en-US" smtClean="0"/>
              <a:t>‹#›</a:t>
            </a:fld>
            <a:endParaRPr lang="en-US"/>
          </a:p>
        </p:txBody>
      </p:sp>
    </p:spTree>
    <p:extLst>
      <p:ext uri="{BB962C8B-B14F-4D97-AF65-F5344CB8AC3E}">
        <p14:creationId xmlns:p14="http://schemas.microsoft.com/office/powerpoint/2010/main" val="3699549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FF919E-2CEF-493D-A8EE-1A05D1E8D4F5}" type="datetimeFigureOut">
              <a:rPr lang="en-US" smtClean="0"/>
              <a:t>4/28/2018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6F063-2E57-4468-BD17-7B387B840DFD}" type="slidenum">
              <a:rPr lang="en-US" smtClean="0"/>
              <a:t>‹#›</a:t>
            </a:fld>
            <a:endParaRPr lang="en-US"/>
          </a:p>
        </p:txBody>
      </p:sp>
    </p:spTree>
    <p:extLst>
      <p:ext uri="{BB962C8B-B14F-4D97-AF65-F5344CB8AC3E}">
        <p14:creationId xmlns:p14="http://schemas.microsoft.com/office/powerpoint/2010/main" val="157695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FF919E-2CEF-493D-A8EE-1A05D1E8D4F5}" type="datetimeFigureOut">
              <a:rPr lang="en-US" smtClean="0"/>
              <a:t>4/28/2018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6F063-2E57-4468-BD17-7B387B840DFD}" type="slidenum">
              <a:rPr lang="en-US" smtClean="0"/>
              <a:t>‹#›</a:t>
            </a:fld>
            <a:endParaRPr lang="en-US"/>
          </a:p>
        </p:txBody>
      </p:sp>
    </p:spTree>
    <p:extLst>
      <p:ext uri="{BB962C8B-B14F-4D97-AF65-F5344CB8AC3E}">
        <p14:creationId xmlns:p14="http://schemas.microsoft.com/office/powerpoint/2010/main" val="2755679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FF919E-2CEF-493D-A8EE-1A05D1E8D4F5}" type="datetimeFigureOut">
              <a:rPr lang="en-US" smtClean="0"/>
              <a:t>4/28/2018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6F063-2E57-4468-BD17-7B387B840DFD}"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18246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FF919E-2CEF-493D-A8EE-1A05D1E8D4F5}" type="datetimeFigureOut">
              <a:rPr lang="en-US" smtClean="0"/>
              <a:t>4/28/2018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6F063-2E57-4468-BD17-7B387B840DFD}" type="slidenum">
              <a:rPr lang="en-US" smtClean="0"/>
              <a:t>‹#›</a:t>
            </a:fld>
            <a:endParaRPr lang="en-US"/>
          </a:p>
        </p:txBody>
      </p:sp>
    </p:spTree>
    <p:extLst>
      <p:ext uri="{BB962C8B-B14F-4D97-AF65-F5344CB8AC3E}">
        <p14:creationId xmlns:p14="http://schemas.microsoft.com/office/powerpoint/2010/main" val="335141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CFF919E-2CEF-493D-A8EE-1A05D1E8D4F5}" type="datetimeFigureOut">
              <a:rPr lang="en-US" smtClean="0"/>
              <a:t>4/28/2018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D6F063-2E57-4468-BD17-7B387B840DFD}" type="slidenum">
              <a:rPr lang="en-US" smtClean="0"/>
              <a:t>‹#›</a:t>
            </a:fld>
            <a:endParaRPr lang="en-US"/>
          </a:p>
        </p:txBody>
      </p:sp>
    </p:spTree>
    <p:extLst>
      <p:ext uri="{BB962C8B-B14F-4D97-AF65-F5344CB8AC3E}">
        <p14:creationId xmlns:p14="http://schemas.microsoft.com/office/powerpoint/2010/main" val="3092101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CFF919E-2CEF-493D-A8EE-1A05D1E8D4F5}" type="datetimeFigureOut">
              <a:rPr lang="en-US" smtClean="0"/>
              <a:t>4/28/2018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D6F063-2E57-4468-BD17-7B387B840DFD}" type="slidenum">
              <a:rPr lang="en-US" smtClean="0"/>
              <a:t>‹#›</a:t>
            </a:fld>
            <a:endParaRPr lang="en-US"/>
          </a:p>
        </p:txBody>
      </p:sp>
    </p:spTree>
    <p:extLst>
      <p:ext uri="{BB962C8B-B14F-4D97-AF65-F5344CB8AC3E}">
        <p14:creationId xmlns:p14="http://schemas.microsoft.com/office/powerpoint/2010/main" val="753978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FF919E-2CEF-493D-A8EE-1A05D1E8D4F5}" type="datetimeFigureOut">
              <a:rPr lang="en-US" smtClean="0"/>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6F063-2E57-4468-BD17-7B387B840DFD}" type="slidenum">
              <a:rPr lang="en-US" smtClean="0"/>
              <a:t>‹#›</a:t>
            </a:fld>
            <a:endParaRPr lang="en-US"/>
          </a:p>
        </p:txBody>
      </p:sp>
    </p:spTree>
    <p:extLst>
      <p:ext uri="{BB962C8B-B14F-4D97-AF65-F5344CB8AC3E}">
        <p14:creationId xmlns:p14="http://schemas.microsoft.com/office/powerpoint/2010/main" val="60869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FF919E-2CEF-493D-A8EE-1A05D1E8D4F5}" type="datetimeFigureOut">
              <a:rPr lang="en-US" smtClean="0"/>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6F063-2E57-4468-BD17-7B387B840DFD}" type="slidenum">
              <a:rPr lang="en-US" smtClean="0"/>
              <a:t>‹#›</a:t>
            </a:fld>
            <a:endParaRPr lang="en-US"/>
          </a:p>
        </p:txBody>
      </p:sp>
    </p:spTree>
    <p:extLst>
      <p:ext uri="{BB962C8B-B14F-4D97-AF65-F5344CB8AC3E}">
        <p14:creationId xmlns:p14="http://schemas.microsoft.com/office/powerpoint/2010/main" val="4210228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FF919E-2CEF-493D-A8EE-1A05D1E8D4F5}" type="datetimeFigureOut">
              <a:rPr lang="en-US" smtClean="0"/>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6F063-2E57-4468-BD17-7B387B840DFD}" type="slidenum">
              <a:rPr lang="en-US" smtClean="0"/>
              <a:t>‹#›</a:t>
            </a:fld>
            <a:endParaRPr lang="en-US"/>
          </a:p>
        </p:txBody>
      </p:sp>
    </p:spTree>
    <p:extLst>
      <p:ext uri="{BB962C8B-B14F-4D97-AF65-F5344CB8AC3E}">
        <p14:creationId xmlns:p14="http://schemas.microsoft.com/office/powerpoint/2010/main" val="2802288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FF919E-2CEF-493D-A8EE-1A05D1E8D4F5}" type="datetimeFigureOut">
              <a:rPr lang="en-US" smtClean="0"/>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6F063-2E57-4468-BD17-7B387B840DFD}" type="slidenum">
              <a:rPr lang="en-US" smtClean="0"/>
              <a:t>‹#›</a:t>
            </a:fld>
            <a:endParaRPr lang="en-US"/>
          </a:p>
        </p:txBody>
      </p:sp>
    </p:spTree>
    <p:extLst>
      <p:ext uri="{BB962C8B-B14F-4D97-AF65-F5344CB8AC3E}">
        <p14:creationId xmlns:p14="http://schemas.microsoft.com/office/powerpoint/2010/main" val="3199688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FF919E-2CEF-493D-A8EE-1A05D1E8D4F5}" type="datetimeFigureOut">
              <a:rPr lang="en-US" smtClean="0"/>
              <a:t>4/28/2018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6F063-2E57-4468-BD17-7B387B840DFD}" type="slidenum">
              <a:rPr lang="en-US" smtClean="0"/>
              <a:t>‹#›</a:t>
            </a:fld>
            <a:endParaRPr lang="en-US"/>
          </a:p>
        </p:txBody>
      </p:sp>
    </p:spTree>
    <p:extLst>
      <p:ext uri="{BB962C8B-B14F-4D97-AF65-F5344CB8AC3E}">
        <p14:creationId xmlns:p14="http://schemas.microsoft.com/office/powerpoint/2010/main" val="3313445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FF919E-2CEF-493D-A8EE-1A05D1E8D4F5}" type="datetimeFigureOut">
              <a:rPr lang="en-US" smtClean="0"/>
              <a:t>4/28/2018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D6F063-2E57-4468-BD17-7B387B840DFD}" type="slidenum">
              <a:rPr lang="en-US" smtClean="0"/>
              <a:t>‹#›</a:t>
            </a:fld>
            <a:endParaRPr lang="en-US"/>
          </a:p>
        </p:txBody>
      </p:sp>
    </p:spTree>
    <p:extLst>
      <p:ext uri="{BB962C8B-B14F-4D97-AF65-F5344CB8AC3E}">
        <p14:creationId xmlns:p14="http://schemas.microsoft.com/office/powerpoint/2010/main" val="2525178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FF919E-2CEF-493D-A8EE-1A05D1E8D4F5}" type="datetimeFigureOut">
              <a:rPr lang="en-US" smtClean="0"/>
              <a:t>4/28/2018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D6F063-2E57-4468-BD17-7B387B840DFD}" type="slidenum">
              <a:rPr lang="en-US" smtClean="0"/>
              <a:t>‹#›</a:t>
            </a:fld>
            <a:endParaRPr lang="en-US"/>
          </a:p>
        </p:txBody>
      </p:sp>
    </p:spTree>
    <p:extLst>
      <p:ext uri="{BB962C8B-B14F-4D97-AF65-F5344CB8AC3E}">
        <p14:creationId xmlns:p14="http://schemas.microsoft.com/office/powerpoint/2010/main" val="117131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F919E-2CEF-493D-A8EE-1A05D1E8D4F5}" type="datetimeFigureOut">
              <a:rPr lang="en-US" smtClean="0"/>
              <a:t>4/28/2018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D6F063-2E57-4468-BD17-7B387B840DFD}" type="slidenum">
              <a:rPr lang="en-US" smtClean="0"/>
              <a:t>‹#›</a:t>
            </a:fld>
            <a:endParaRPr lang="en-US"/>
          </a:p>
        </p:txBody>
      </p:sp>
    </p:spTree>
    <p:extLst>
      <p:ext uri="{BB962C8B-B14F-4D97-AF65-F5344CB8AC3E}">
        <p14:creationId xmlns:p14="http://schemas.microsoft.com/office/powerpoint/2010/main" val="3595399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FF919E-2CEF-493D-A8EE-1A05D1E8D4F5}" type="datetimeFigureOut">
              <a:rPr lang="en-US" smtClean="0"/>
              <a:t>4/28/2018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6F063-2E57-4468-BD17-7B387B840DFD}" type="slidenum">
              <a:rPr lang="en-US" smtClean="0"/>
              <a:t>‹#›</a:t>
            </a:fld>
            <a:endParaRPr lang="en-US"/>
          </a:p>
        </p:txBody>
      </p:sp>
    </p:spTree>
    <p:extLst>
      <p:ext uri="{BB962C8B-B14F-4D97-AF65-F5344CB8AC3E}">
        <p14:creationId xmlns:p14="http://schemas.microsoft.com/office/powerpoint/2010/main" val="427217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FF919E-2CEF-493D-A8EE-1A05D1E8D4F5}" type="datetimeFigureOut">
              <a:rPr lang="en-US" smtClean="0"/>
              <a:t>4/28/2018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6F063-2E57-4468-BD17-7B387B840DFD}" type="slidenum">
              <a:rPr lang="en-US" smtClean="0"/>
              <a:t>‹#›</a:t>
            </a:fld>
            <a:endParaRPr lang="en-US"/>
          </a:p>
        </p:txBody>
      </p:sp>
    </p:spTree>
    <p:extLst>
      <p:ext uri="{BB962C8B-B14F-4D97-AF65-F5344CB8AC3E}">
        <p14:creationId xmlns:p14="http://schemas.microsoft.com/office/powerpoint/2010/main" val="672933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CFF919E-2CEF-493D-A8EE-1A05D1E8D4F5}" type="datetimeFigureOut">
              <a:rPr lang="en-US" smtClean="0"/>
              <a:t>4/28/2018</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CD6F063-2E57-4468-BD17-7B387B840DFD}" type="slidenum">
              <a:rPr lang="en-US" smtClean="0"/>
              <a:t>‹#›</a:t>
            </a:fld>
            <a:endParaRPr lang="en-US"/>
          </a:p>
        </p:txBody>
      </p:sp>
    </p:spTree>
    <p:extLst>
      <p:ext uri="{BB962C8B-B14F-4D97-AF65-F5344CB8AC3E}">
        <p14:creationId xmlns:p14="http://schemas.microsoft.com/office/powerpoint/2010/main" val="41305564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E92AE-128F-45EB-9501-8F8E2DA19FFF}"/>
              </a:ext>
            </a:extLst>
          </p:cNvPr>
          <p:cNvSpPr>
            <a:spLocks noGrp="1"/>
          </p:cNvSpPr>
          <p:nvPr>
            <p:ph type="ctrTitle"/>
          </p:nvPr>
        </p:nvSpPr>
        <p:spPr/>
        <p:txBody>
          <a:bodyPr/>
          <a:lstStyle/>
          <a:p>
            <a:r>
              <a:rPr lang="en-US" dirty="0"/>
              <a:t>The word of innovations</a:t>
            </a:r>
          </a:p>
        </p:txBody>
      </p:sp>
      <p:sp>
        <p:nvSpPr>
          <p:cNvPr id="3" name="Subtitle 2">
            <a:extLst>
              <a:ext uri="{FF2B5EF4-FFF2-40B4-BE49-F238E27FC236}">
                <a16:creationId xmlns:a16="http://schemas.microsoft.com/office/drawing/2014/main" id="{C2FEC046-3336-4DCC-8F5B-781B80308DED}"/>
              </a:ext>
            </a:extLst>
          </p:cNvPr>
          <p:cNvSpPr>
            <a:spLocks noGrp="1"/>
          </p:cNvSpPr>
          <p:nvPr>
            <p:ph type="subTitle" idx="1"/>
          </p:nvPr>
        </p:nvSpPr>
        <p:spPr/>
        <p:txBody>
          <a:bodyPr/>
          <a:lstStyle/>
          <a:p>
            <a:r>
              <a:rPr lang="en-US" dirty="0"/>
              <a:t>where to start the changes? </a:t>
            </a:r>
          </a:p>
          <a:p>
            <a:r>
              <a:rPr lang="en-US" dirty="0"/>
              <a:t>from the way we live or from protecting what we already have?</a:t>
            </a:r>
          </a:p>
        </p:txBody>
      </p:sp>
    </p:spTree>
    <p:extLst>
      <p:ext uri="{BB962C8B-B14F-4D97-AF65-F5344CB8AC3E}">
        <p14:creationId xmlns:p14="http://schemas.microsoft.com/office/powerpoint/2010/main" val="3263479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0A36D534-5059-49E4-ADC1-5C9082AFC200}"/>
              </a:ext>
            </a:extLst>
          </p:cNvPr>
          <p:cNvPicPr>
            <a:picLocks noChangeAspect="1"/>
          </p:cNvPicPr>
          <p:nvPr/>
        </p:nvPicPr>
        <p:blipFill rotWithShape="1">
          <a:blip r:embed="rId3"/>
          <a:srcRect l="19434"/>
          <a:stretch/>
        </p:blipFill>
        <p:spPr>
          <a:xfrm>
            <a:off x="6392335" y="2497720"/>
            <a:ext cx="4655075"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2" name="Title 1">
            <a:extLst>
              <a:ext uri="{FF2B5EF4-FFF2-40B4-BE49-F238E27FC236}">
                <a16:creationId xmlns:a16="http://schemas.microsoft.com/office/drawing/2014/main" id="{D063F172-D043-404D-A392-3AB115781D25}"/>
              </a:ext>
            </a:extLst>
          </p:cNvPr>
          <p:cNvSpPr>
            <a:spLocks noGrp="1"/>
          </p:cNvSpPr>
          <p:nvPr>
            <p:ph type="title"/>
          </p:nvPr>
        </p:nvSpPr>
        <p:spPr>
          <a:xfrm>
            <a:off x="1141413" y="618518"/>
            <a:ext cx="9905998" cy="1478570"/>
          </a:xfrm>
        </p:spPr>
        <p:txBody>
          <a:bodyPr>
            <a:normAutofit/>
          </a:bodyPr>
          <a:lstStyle/>
          <a:p>
            <a:pPr algn="ctr"/>
            <a:r>
              <a:rPr lang="en-US"/>
              <a:t>something useful and unusual? why not?</a:t>
            </a:r>
          </a:p>
        </p:txBody>
      </p:sp>
      <p:sp>
        <p:nvSpPr>
          <p:cNvPr id="3" name="Content Placeholder 2">
            <a:extLst>
              <a:ext uri="{FF2B5EF4-FFF2-40B4-BE49-F238E27FC236}">
                <a16:creationId xmlns:a16="http://schemas.microsoft.com/office/drawing/2014/main" id="{8F7456B3-1AA3-4980-95BE-573DC7641D0C}"/>
              </a:ext>
            </a:extLst>
          </p:cNvPr>
          <p:cNvSpPr>
            <a:spLocks noGrp="1"/>
          </p:cNvSpPr>
          <p:nvPr>
            <p:ph idx="1"/>
          </p:nvPr>
        </p:nvSpPr>
        <p:spPr>
          <a:xfrm>
            <a:off x="425302" y="2249486"/>
            <a:ext cx="5560631" cy="3619685"/>
          </a:xfrm>
        </p:spPr>
        <p:txBody>
          <a:bodyPr anchor="ctr">
            <a:normAutofit/>
          </a:bodyPr>
          <a:lstStyle/>
          <a:p>
            <a:pPr marL="0" indent="0">
              <a:lnSpc>
                <a:spcPct val="110000"/>
              </a:lnSpc>
              <a:buNone/>
            </a:pPr>
            <a:r>
              <a:rPr lang="en-US" sz="1900" dirty="0"/>
              <a:t>	Though the Ring Garden is still only in its conceptual stage, its elegant combination of desalinization, solar energy, and food production is worth exploring, particularly for drought-stricken coastal communities like California. When fully operational, the rotating structure is projected to annually produce 16 million gallons of clean water, 40,000 pounds of crops grown without soil, and 11,000 pounds of biomass for livestock feed.</a:t>
            </a:r>
          </a:p>
        </p:txBody>
      </p:sp>
    </p:spTree>
    <p:extLst>
      <p:ext uri="{BB962C8B-B14F-4D97-AF65-F5344CB8AC3E}">
        <p14:creationId xmlns:p14="http://schemas.microsoft.com/office/powerpoint/2010/main" val="1968252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74E2-404A-4C77-B8E4-DA51506D5575}"/>
              </a:ext>
            </a:extLst>
          </p:cNvPr>
          <p:cNvSpPr>
            <a:spLocks noGrp="1"/>
          </p:cNvSpPr>
          <p:nvPr>
            <p:ph type="title"/>
          </p:nvPr>
        </p:nvSpPr>
        <p:spPr/>
        <p:txBody>
          <a:bodyPr/>
          <a:lstStyle/>
          <a:p>
            <a:r>
              <a:rPr lang="en-US" dirty="0"/>
              <a:t>a so old method and yet so little used</a:t>
            </a:r>
          </a:p>
        </p:txBody>
      </p:sp>
      <p:sp>
        <p:nvSpPr>
          <p:cNvPr id="3" name="Content Placeholder 2">
            <a:extLst>
              <a:ext uri="{FF2B5EF4-FFF2-40B4-BE49-F238E27FC236}">
                <a16:creationId xmlns:a16="http://schemas.microsoft.com/office/drawing/2014/main" id="{1DDED5FB-88AB-4AE9-AC38-34AFB9A34FD2}"/>
              </a:ext>
            </a:extLst>
          </p:cNvPr>
          <p:cNvSpPr>
            <a:spLocks noGrp="1"/>
          </p:cNvSpPr>
          <p:nvPr>
            <p:ph idx="1"/>
          </p:nvPr>
        </p:nvSpPr>
        <p:spPr>
          <a:xfrm>
            <a:off x="425302" y="1973042"/>
            <a:ext cx="6889898" cy="4487719"/>
          </a:xfrm>
        </p:spPr>
        <p:txBody>
          <a:bodyPr>
            <a:normAutofit fontScale="70000" lnSpcReduction="20000"/>
          </a:bodyPr>
          <a:lstStyle/>
          <a:p>
            <a:pPr marL="0" indent="0">
              <a:buNone/>
            </a:pPr>
            <a:r>
              <a:rPr lang="en-US" dirty="0"/>
              <a:t>	Humans have grown plants atop structures since antiquity. The ziggurats of ancient Mesopotamia (4th millennium BC–600 BC) had plantings of trees and shrubs on aboveground terraces. An example in Roman times was the Villa of the Mysteries in Pompeii, which had an elevated terrace where plants were grown. A roof garden has also been discovered around an audience hall in Roman-Byzantine Caesarea. The medieval Egyptian city of </a:t>
            </a:r>
            <a:r>
              <a:rPr lang="en-US" dirty="0" err="1"/>
              <a:t>Fustat</a:t>
            </a:r>
            <a:r>
              <a:rPr lang="en-US" dirty="0"/>
              <a:t> had a number of high-rise buildings that Nasir </a:t>
            </a:r>
            <a:r>
              <a:rPr lang="en-US" dirty="0" err="1"/>
              <a:t>Khusraw</a:t>
            </a:r>
            <a:r>
              <a:rPr lang="en-US" dirty="0"/>
              <a:t> in the early 11th century described as rising up to 14 stories, with roof gardens on the top story complete with ox-drawn water wheels for irrigating them.</a:t>
            </a:r>
          </a:p>
          <a:p>
            <a:pPr marL="0" indent="0">
              <a:buNone/>
            </a:pPr>
            <a:r>
              <a:rPr lang="en-US" dirty="0"/>
              <a:t>	In Chicago, the world’s largest rooftop farm on the Methods Products manufacturing plant is powered by 100% renewable energy, provides jobs to local residents, and produces millions of pounds of pesticide-free, locally sourced vegetables each year. Also in Chicago, growers at Omni Ecosystems are pushing the boundaries of urban agriculture by growing rooftop wheat that is processed and utilized by local bakers.</a:t>
            </a:r>
          </a:p>
        </p:txBody>
      </p:sp>
      <p:pic>
        <p:nvPicPr>
          <p:cNvPr id="5" name="Imagine 4">
            <a:extLst>
              <a:ext uri="{FF2B5EF4-FFF2-40B4-BE49-F238E27FC236}">
                <a16:creationId xmlns:a16="http://schemas.microsoft.com/office/drawing/2014/main" id="{7BC6ADA7-63D8-4E23-A75E-7D8D147CA2E7}"/>
              </a:ext>
            </a:extLst>
          </p:cNvPr>
          <p:cNvPicPr>
            <a:picLocks noChangeAspect="1"/>
          </p:cNvPicPr>
          <p:nvPr/>
        </p:nvPicPr>
        <p:blipFill>
          <a:blip r:embed="rId2"/>
          <a:stretch>
            <a:fillRect/>
          </a:stretch>
        </p:blipFill>
        <p:spPr>
          <a:xfrm>
            <a:off x="7491664" y="2097088"/>
            <a:ext cx="4496709" cy="291035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514326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E4E997-8672-4FFD-B8EC-9932A8E4714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FE6BA9E6-1D9E-4D30-B528-D49FA1342E4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p14="http://schemas.microsoft.com/office/powerpoint/2010/main" xmlns:a14="http://schemas.microsoft.com/office/drawing/2010/main">
                <a:solidFill>
                  <a:srgbClr val="FFFFFF"/>
                </a:solidFill>
              </a14:hiddenFill>
            </a:ext>
          </a:extLst>
        </p:spPr>
      </p:pic>
      <p:pic>
        <p:nvPicPr>
          <p:cNvPr id="5" name="Imagine 4">
            <a:extLst>
              <a:ext uri="{FF2B5EF4-FFF2-40B4-BE49-F238E27FC236}">
                <a16:creationId xmlns:a16="http://schemas.microsoft.com/office/drawing/2014/main" id="{08552F41-7E5A-4FE1-8507-42243AB0FDE0}"/>
              </a:ext>
            </a:extLst>
          </p:cNvPr>
          <p:cNvPicPr>
            <a:picLocks noChangeAspect="1"/>
          </p:cNvPicPr>
          <p:nvPr/>
        </p:nvPicPr>
        <p:blipFill>
          <a:blip r:embed="rId4"/>
          <a:stretch>
            <a:fillRect/>
          </a:stretch>
        </p:blipFill>
        <p:spPr>
          <a:xfrm>
            <a:off x="6096000" y="1595492"/>
            <a:ext cx="5456279" cy="36420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14" name="Group 13">
            <a:extLst>
              <a:ext uri="{FF2B5EF4-FFF2-40B4-BE49-F238E27FC236}">
                <a16:creationId xmlns:a16="http://schemas.microsoft.com/office/drawing/2014/main" id="{453E4DEE-E996-40F8-8635-0FF43D7348F9}"/>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08BD1D3E-43CE-49EB-A424-0738950C6424}"/>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16" name="Freeform 6">
              <a:extLst>
                <a:ext uri="{FF2B5EF4-FFF2-40B4-BE49-F238E27FC236}">
                  <a16:creationId xmlns:a16="http://schemas.microsoft.com/office/drawing/2014/main" id="{E9182037-E3FA-489A-95D5-29E4248420D8}"/>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7" name="Freeform 7">
              <a:extLst>
                <a:ext uri="{FF2B5EF4-FFF2-40B4-BE49-F238E27FC236}">
                  <a16:creationId xmlns:a16="http://schemas.microsoft.com/office/drawing/2014/main" id="{E8864E76-AD7F-4BEE-B3F6-A78FA42AEFAC}"/>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8" name="Freeform 8">
              <a:extLst>
                <a:ext uri="{FF2B5EF4-FFF2-40B4-BE49-F238E27FC236}">
                  <a16:creationId xmlns:a16="http://schemas.microsoft.com/office/drawing/2014/main" id="{8AD071B3-046D-4479-91FE-01E9AD7C8AAB}"/>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9" name="Freeform 9">
              <a:extLst>
                <a:ext uri="{FF2B5EF4-FFF2-40B4-BE49-F238E27FC236}">
                  <a16:creationId xmlns:a16="http://schemas.microsoft.com/office/drawing/2014/main" id="{91D776F5-E902-4A4D-A75D-A46E063C9F38}"/>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0" name="Freeform 10">
              <a:extLst>
                <a:ext uri="{FF2B5EF4-FFF2-40B4-BE49-F238E27FC236}">
                  <a16:creationId xmlns:a16="http://schemas.microsoft.com/office/drawing/2014/main" id="{EBED8F24-A998-4952-AB68-E2074F0746FE}"/>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1" name="Freeform 11">
              <a:extLst>
                <a:ext uri="{FF2B5EF4-FFF2-40B4-BE49-F238E27FC236}">
                  <a16:creationId xmlns:a16="http://schemas.microsoft.com/office/drawing/2014/main" id="{74D7A646-8CDC-49B3-9C44-3EF38DB4264C}"/>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2" name="Freeform 12">
              <a:extLst>
                <a:ext uri="{FF2B5EF4-FFF2-40B4-BE49-F238E27FC236}">
                  <a16:creationId xmlns:a16="http://schemas.microsoft.com/office/drawing/2014/main" id="{D4E99D14-E4F4-419B-9AAF-8D1CEAB28A2D}"/>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3" name="Freeform 13">
              <a:extLst>
                <a:ext uri="{FF2B5EF4-FFF2-40B4-BE49-F238E27FC236}">
                  <a16:creationId xmlns:a16="http://schemas.microsoft.com/office/drawing/2014/main" id="{377E106C-5445-4A52-9F7E-DA173874429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4" name="Freeform 14">
              <a:extLst>
                <a:ext uri="{FF2B5EF4-FFF2-40B4-BE49-F238E27FC236}">
                  <a16:creationId xmlns:a16="http://schemas.microsoft.com/office/drawing/2014/main" id="{752BFE96-D378-4BAE-A64B-F851A34C4770}"/>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5" name="Freeform 15">
              <a:extLst>
                <a:ext uri="{FF2B5EF4-FFF2-40B4-BE49-F238E27FC236}">
                  <a16:creationId xmlns:a16="http://schemas.microsoft.com/office/drawing/2014/main" id="{B88FFB19-5A5E-4078-B467-9D4ABD21BD9A}"/>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6" name="Line 16">
              <a:extLst>
                <a:ext uri="{FF2B5EF4-FFF2-40B4-BE49-F238E27FC236}">
                  <a16:creationId xmlns:a16="http://schemas.microsoft.com/office/drawing/2014/main" id="{11042975-3D19-4728-BCDA-D3F5CD633EDB}"/>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A28972BD-D2E1-4DCA-A907-2E3B6F606649}"/>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8" name="Freeform 18">
              <a:extLst>
                <a:ext uri="{FF2B5EF4-FFF2-40B4-BE49-F238E27FC236}">
                  <a16:creationId xmlns:a16="http://schemas.microsoft.com/office/drawing/2014/main" id="{1C806824-5C2D-4747-B038-69EE4074B366}"/>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9" name="Freeform 19">
              <a:extLst>
                <a:ext uri="{FF2B5EF4-FFF2-40B4-BE49-F238E27FC236}">
                  <a16:creationId xmlns:a16="http://schemas.microsoft.com/office/drawing/2014/main" id="{3B33F710-16D7-4F48-BFCA-66C9CA2352CB}"/>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0" name="Freeform 20">
              <a:extLst>
                <a:ext uri="{FF2B5EF4-FFF2-40B4-BE49-F238E27FC236}">
                  <a16:creationId xmlns:a16="http://schemas.microsoft.com/office/drawing/2014/main" id="{6C8C8ED4-90FA-4E97-AAF0-D5D51E6A935E}"/>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1" name="Rectangle 21">
              <a:extLst>
                <a:ext uri="{FF2B5EF4-FFF2-40B4-BE49-F238E27FC236}">
                  <a16:creationId xmlns:a16="http://schemas.microsoft.com/office/drawing/2014/main" id="{6C5EB9C1-B25F-4172-8A96-5950ECC828FC}"/>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32" name="Freeform 22">
              <a:extLst>
                <a:ext uri="{FF2B5EF4-FFF2-40B4-BE49-F238E27FC236}">
                  <a16:creationId xmlns:a16="http://schemas.microsoft.com/office/drawing/2014/main" id="{097E6E8A-9373-4655-882B-21715CCE97EE}"/>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3" name="Freeform 23">
              <a:extLst>
                <a:ext uri="{FF2B5EF4-FFF2-40B4-BE49-F238E27FC236}">
                  <a16:creationId xmlns:a16="http://schemas.microsoft.com/office/drawing/2014/main" id="{EB8CC766-1206-4372-ACAF-8230AF4D542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4" name="Freeform 24">
              <a:extLst>
                <a:ext uri="{FF2B5EF4-FFF2-40B4-BE49-F238E27FC236}">
                  <a16:creationId xmlns:a16="http://schemas.microsoft.com/office/drawing/2014/main" id="{1C8E2511-2489-47B2-9C19-C410910DD90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5" name="Freeform 25">
              <a:extLst>
                <a:ext uri="{FF2B5EF4-FFF2-40B4-BE49-F238E27FC236}">
                  <a16:creationId xmlns:a16="http://schemas.microsoft.com/office/drawing/2014/main" id="{D7820196-0A47-47EF-832C-A688E8977D60}"/>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6" name="Freeform 26">
              <a:extLst>
                <a:ext uri="{FF2B5EF4-FFF2-40B4-BE49-F238E27FC236}">
                  <a16:creationId xmlns:a16="http://schemas.microsoft.com/office/drawing/2014/main" id="{4982E0BF-34AE-48A3-AD6B-E0F3CD05DB34}"/>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7" name="Freeform 27">
              <a:extLst>
                <a:ext uri="{FF2B5EF4-FFF2-40B4-BE49-F238E27FC236}">
                  <a16:creationId xmlns:a16="http://schemas.microsoft.com/office/drawing/2014/main" id="{CD34643B-9DF2-4310-8868-48252C3393F0}"/>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8" name="Freeform 28">
              <a:extLst>
                <a:ext uri="{FF2B5EF4-FFF2-40B4-BE49-F238E27FC236}">
                  <a16:creationId xmlns:a16="http://schemas.microsoft.com/office/drawing/2014/main" id="{4E020C4E-AF64-44A8-B830-779541D8D549}"/>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9" name="Freeform 29">
              <a:extLst>
                <a:ext uri="{FF2B5EF4-FFF2-40B4-BE49-F238E27FC236}">
                  <a16:creationId xmlns:a16="http://schemas.microsoft.com/office/drawing/2014/main" id="{D97BC3D3-B1B3-4825-9169-BBEF1DBCF055}"/>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0" name="Freeform 30">
              <a:extLst>
                <a:ext uri="{FF2B5EF4-FFF2-40B4-BE49-F238E27FC236}">
                  <a16:creationId xmlns:a16="http://schemas.microsoft.com/office/drawing/2014/main" id="{A750DC4F-1DAF-470E-98C6-6C68DEB93363}"/>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1" name="Freeform 31">
              <a:extLst>
                <a:ext uri="{FF2B5EF4-FFF2-40B4-BE49-F238E27FC236}">
                  <a16:creationId xmlns:a16="http://schemas.microsoft.com/office/drawing/2014/main" id="{2F99594A-5BBD-4E10-A818-8BE52B7D952C}"/>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8A0967D5-5EF7-4AE9-BD21-9332A10885B8}"/>
              </a:ext>
            </a:extLst>
          </p:cNvPr>
          <p:cNvSpPr>
            <a:spLocks noGrp="1"/>
          </p:cNvSpPr>
          <p:nvPr>
            <p:ph type="title"/>
          </p:nvPr>
        </p:nvSpPr>
        <p:spPr>
          <a:xfrm>
            <a:off x="1141413" y="618518"/>
            <a:ext cx="4459286" cy="1478570"/>
          </a:xfrm>
        </p:spPr>
        <p:txBody>
          <a:bodyPr>
            <a:normAutofit/>
          </a:bodyPr>
          <a:lstStyle/>
          <a:p>
            <a:r>
              <a:rPr lang="en-US" sz="3200"/>
              <a:t>hat on one foot, guess what it is</a:t>
            </a:r>
          </a:p>
        </p:txBody>
      </p:sp>
      <p:sp>
        <p:nvSpPr>
          <p:cNvPr id="3" name="Content Placeholder 2">
            <a:extLst>
              <a:ext uri="{FF2B5EF4-FFF2-40B4-BE49-F238E27FC236}">
                <a16:creationId xmlns:a16="http://schemas.microsoft.com/office/drawing/2014/main" id="{95D451F4-94E7-46ED-BFD4-FE8FF2E649F8}"/>
              </a:ext>
            </a:extLst>
          </p:cNvPr>
          <p:cNvSpPr>
            <a:spLocks noGrp="1"/>
          </p:cNvSpPr>
          <p:nvPr>
            <p:ph idx="1"/>
          </p:nvPr>
        </p:nvSpPr>
        <p:spPr>
          <a:xfrm>
            <a:off x="544513" y="2041252"/>
            <a:ext cx="5356224" cy="4365095"/>
          </a:xfrm>
        </p:spPr>
        <p:txBody>
          <a:bodyPr>
            <a:normAutofit/>
          </a:bodyPr>
          <a:lstStyle/>
          <a:p>
            <a:pPr marL="0" indent="0">
              <a:lnSpc>
                <a:spcPct val="110000"/>
              </a:lnSpc>
              <a:buNone/>
            </a:pPr>
            <a:r>
              <a:rPr lang="en-US" sz="1400" dirty="0"/>
              <a:t>	Fungus sometimes feels like the forgotten kingdom of life, a misunderstood, often feared group of organisms without which our global ecosystem could not exist. The most iconic manifestations of fungi, mushrooms may be used to fight cancer, treat depression, or to cook a delicious meal. However, mushrooms are merely the fruiting body of a vast fungal organism, most of which exists below ground in the form of mycelium, the white stringy fungal network that plays a key role in ecological health. Scientists have infused these mycelial networks into the roots of plants, which allows them to endure extreme drought that otherwise would destroy them. Mycologist Paul </a:t>
            </a:r>
            <a:r>
              <a:rPr lang="en-US" sz="1400" dirty="0" err="1"/>
              <a:t>Stamets</a:t>
            </a:r>
            <a:r>
              <a:rPr lang="en-US" sz="1400" dirty="0"/>
              <a:t> has incorporated helpful fungus into a cow pasture, in which harmful bacteria from waste is absorbed and purified by the fungus before it reaches a water source. </a:t>
            </a:r>
            <a:r>
              <a:rPr lang="en-US" sz="1400" dirty="0" err="1"/>
              <a:t>Stamets</a:t>
            </a:r>
            <a:r>
              <a:rPr lang="en-US" sz="1400" dirty="0"/>
              <a:t> has also developed a patent for a fungal pesticide that destroys pests without the use of harmful chemicals.</a:t>
            </a:r>
          </a:p>
        </p:txBody>
      </p:sp>
    </p:spTree>
    <p:extLst>
      <p:ext uri="{BB962C8B-B14F-4D97-AF65-F5344CB8AC3E}">
        <p14:creationId xmlns:p14="http://schemas.microsoft.com/office/powerpoint/2010/main" val="1041001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414868"/>
            <a:ext cx="5715000" cy="4047065"/>
          </a:xfrm>
        </p:spPr>
        <p:txBody>
          <a:bodyPr>
            <a:noAutofit/>
          </a:bodyPr>
          <a:lstStyle/>
          <a:p>
            <a:r>
              <a:rPr lang="en-US" sz="1600" dirty="0">
                <a:solidFill>
                  <a:schemeClr val="accent4">
                    <a:lumMod val="75000"/>
                  </a:schemeClr>
                </a:solidFill>
                <a:latin typeface="+mn-lt"/>
              </a:rPr>
              <a:t>        REDUCE MATERNAL MORTALITY(3.1)</a:t>
            </a:r>
            <a:br>
              <a:rPr lang="en-US" sz="1600" dirty="0">
                <a:latin typeface="+mn-lt"/>
              </a:rPr>
            </a:br>
            <a:r>
              <a:rPr lang="en-US" sz="1600" dirty="0">
                <a:latin typeface="+mn-lt"/>
              </a:rPr>
              <a:t>  By 2030, reduce the global maternal mortality ratio to less than 70 per 100,000 live births.</a:t>
            </a:r>
            <a:br>
              <a:rPr lang="en-US" sz="1600" dirty="0">
                <a:latin typeface="+mn-lt"/>
              </a:rPr>
            </a:br>
            <a:r>
              <a:rPr lang="en-US" sz="1600" dirty="0">
                <a:latin typeface="+mn-lt"/>
              </a:rPr>
              <a:t>          </a:t>
            </a:r>
            <a:r>
              <a:rPr lang="en-US" sz="1600" dirty="0">
                <a:solidFill>
                  <a:schemeClr val="accent4">
                    <a:lumMod val="75000"/>
                  </a:schemeClr>
                </a:solidFill>
                <a:latin typeface="+mn-lt"/>
              </a:rPr>
              <a:t>SUPPORT RESEARCH, DEVELOPMENT AND UNIVERSAL ACCESS TO AFFORDABLE VACCINES AND MEDICINES(3.B)</a:t>
            </a:r>
            <a:br>
              <a:rPr lang="en-US" sz="1600" dirty="0">
                <a:latin typeface="+mn-lt"/>
              </a:rPr>
            </a:br>
            <a:r>
              <a:rPr lang="en-US" sz="1600" dirty="0">
                <a:latin typeface="+mn-lt"/>
              </a:rPr>
              <a:t>  Support the research and development of vaccines and medicines for the communicable and non-communicable diseases that primarily affect developing countries, provide access to affordable essential medicines and vaccines, in accordance with the Doha Declaration on the TRIPS Agreement and Public Health, which affirms the right of developing countries to use to the full the provisions in the Agreement on Trade-Related Aspects of Intellectual Property Rights regarding flexibilities to protect public health, and, in particular, provide access to medicines for all.</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27509">
            <a:off x="8492065" y="770467"/>
            <a:ext cx="1424517" cy="1735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72159">
            <a:off x="6919916" y="2230964"/>
            <a:ext cx="1403878" cy="20362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348" y="4538133"/>
            <a:ext cx="7672386" cy="174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83733" y="4538133"/>
            <a:ext cx="7890934" cy="1200329"/>
          </a:xfrm>
          <a:prstGeom prst="rect">
            <a:avLst/>
          </a:prstGeom>
          <a:noFill/>
        </p:spPr>
        <p:txBody>
          <a:bodyPr wrap="square" rtlCol="0">
            <a:spAutoFit/>
          </a:bodyPr>
          <a:lstStyle/>
          <a:p>
            <a:r>
              <a:rPr lang="en-US" dirty="0"/>
              <a:t>     </a:t>
            </a:r>
            <a:r>
              <a:rPr lang="en-US" dirty="0">
                <a:solidFill>
                  <a:schemeClr val="accent4">
                    <a:lumMod val="75000"/>
                  </a:schemeClr>
                </a:solidFill>
              </a:rPr>
              <a:t>ACHIEVE UNIVERSAL HEALTH COVERAGE(3.8)</a:t>
            </a:r>
          </a:p>
          <a:p>
            <a:r>
              <a:rPr lang="en-US" dirty="0"/>
              <a:t>Achieve universal health coverage, including financial risk protection, access to quality essential health-care services and access to safe, effective, quality and affordable essential medicines and vaccines for all.</a:t>
            </a:r>
          </a:p>
        </p:txBody>
      </p: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33294">
            <a:off x="8934992" y="4199473"/>
            <a:ext cx="2167467" cy="18626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31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p:spPr>
        <p:txBody>
          <a:bodyPr>
            <a:normAutofit/>
          </a:bodyPr>
          <a:lstStyle/>
          <a:p>
            <a:pPr algn="ctr"/>
            <a:r>
              <a:rPr lang="en-US" sz="2400">
                <a:solidFill>
                  <a:schemeClr val="accent4">
                    <a:lumMod val="75000"/>
                  </a:schemeClr>
                </a:solidFill>
              </a:rPr>
              <a:t>Huge Innovation in Medicine: A Blood Test Can Detect Eight Types Of Incipient Cancer</a:t>
            </a:r>
            <a:endParaRPr lang="en-US" sz="2400" dirty="0">
              <a:solidFill>
                <a:schemeClr val="accent4">
                  <a:lumMod val="75000"/>
                </a:schemeClr>
              </a:solidFill>
            </a:endParaRPr>
          </a:p>
        </p:txBody>
      </p:sp>
      <p:sp>
        <p:nvSpPr>
          <p:cNvPr id="3" name="TextBox 2"/>
          <p:cNvSpPr txBox="1"/>
          <p:nvPr/>
        </p:nvSpPr>
        <p:spPr>
          <a:xfrm>
            <a:off x="1261531" y="2071128"/>
            <a:ext cx="9762067" cy="2031325"/>
          </a:xfrm>
          <a:prstGeom prst="rect">
            <a:avLst/>
          </a:prstGeom>
          <a:noFill/>
        </p:spPr>
        <p:txBody>
          <a:bodyPr wrap="square" rtlCol="0">
            <a:spAutoFit/>
          </a:bodyPr>
          <a:lstStyle/>
          <a:p>
            <a:r>
              <a:rPr lang="en-US"/>
              <a:t>       The test, called CancerSEEK, was developed in the US, and the researchers who created it said that "the" liquid biopsy "could be a motor in the fight against cancer.</a:t>
            </a:r>
          </a:p>
          <a:p>
            <a:r>
              <a:rPr lang="en-US"/>
              <a:t>       The blood test was able to detect tumors in approximately 70% of cases on average in more than 1,000 early-stage cancer patients.</a:t>
            </a:r>
          </a:p>
          <a:p>
            <a:r>
              <a:rPr lang="en-US"/>
              <a:t>       </a:t>
            </a:r>
            <a:r>
              <a:rPr lang="vi-VN"/>
              <a:t>Cu ajutorul acestui test, care ar putea fi disponibil în următorii ani, cancerul a fost depistat înainte ca boala să se răspândească, oferind pacienţilor în cauză cea mai bună şansă pentru a o învinge.</a:t>
            </a:r>
            <a:endParaRPr lang="en-US" dirty="0"/>
          </a:p>
        </p:txBody>
      </p:sp>
      <p:pic>
        <p:nvPicPr>
          <p:cNvPr id="4" name="Imagine 3">
            <a:extLst>
              <a:ext uri="{FF2B5EF4-FFF2-40B4-BE49-F238E27FC236}">
                <a16:creationId xmlns:a16="http://schemas.microsoft.com/office/drawing/2014/main" id="{63DB95D3-D2E3-43C6-A91D-4A32737C8BF4}"/>
              </a:ext>
            </a:extLst>
          </p:cNvPr>
          <p:cNvPicPr>
            <a:picLocks noChangeAspect="1"/>
          </p:cNvPicPr>
          <p:nvPr/>
        </p:nvPicPr>
        <p:blipFill>
          <a:blip r:embed="rId2"/>
          <a:stretch>
            <a:fillRect/>
          </a:stretch>
        </p:blipFill>
        <p:spPr>
          <a:xfrm rot="20667936">
            <a:off x="4123379" y="4141359"/>
            <a:ext cx="3248025" cy="1943100"/>
          </a:xfrm>
          <a:prstGeom prst="rect">
            <a:avLst/>
          </a:prstGeom>
        </p:spPr>
      </p:pic>
    </p:spTree>
    <p:extLst>
      <p:ext uri="{BB962C8B-B14F-4D97-AF65-F5344CB8AC3E}">
        <p14:creationId xmlns:p14="http://schemas.microsoft.com/office/powerpoint/2010/main" val="1996213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278" y="2717800"/>
            <a:ext cx="9905998" cy="2810933"/>
          </a:xfrm>
        </p:spPr>
        <p:txBody>
          <a:bodyPr>
            <a:normAutofit/>
          </a:bodyPr>
          <a:lstStyle/>
          <a:p>
            <a:r>
              <a:rPr lang="en-US" sz="1800" dirty="0"/>
              <a:t>            </a:t>
            </a:r>
            <a:r>
              <a:rPr lang="en-US" sz="2800" dirty="0"/>
              <a:t>From our point of view, we should protect what we have, because we will never know when we will need them most. For example, a plant that is extinct, and in the future in a few years, it would could be the antidote of a serious illness.</a:t>
            </a:r>
          </a:p>
        </p:txBody>
      </p:sp>
      <p:sp>
        <p:nvSpPr>
          <p:cNvPr id="3" name="TextBox 2"/>
          <p:cNvSpPr txBox="1"/>
          <p:nvPr/>
        </p:nvSpPr>
        <p:spPr>
          <a:xfrm>
            <a:off x="1456267" y="514867"/>
            <a:ext cx="8593667" cy="1754326"/>
          </a:xfrm>
          <a:prstGeom prst="rect">
            <a:avLst/>
          </a:prstGeom>
          <a:noFill/>
        </p:spPr>
        <p:txBody>
          <a:bodyPr wrap="square" rtlCol="0">
            <a:spAutoFit/>
          </a:bodyPr>
          <a:lstStyle/>
          <a:p>
            <a:pPr algn="ctr"/>
            <a:r>
              <a:rPr lang="en-US" sz="3600" b="1" dirty="0"/>
              <a:t>Where to start the changes? From the way we live or from protecting what we already have?</a:t>
            </a:r>
          </a:p>
        </p:txBody>
      </p:sp>
    </p:spTree>
    <p:extLst>
      <p:ext uri="{BB962C8B-B14F-4D97-AF65-F5344CB8AC3E}">
        <p14:creationId xmlns:p14="http://schemas.microsoft.com/office/powerpoint/2010/main" val="2670032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Thanks for watching</a:t>
            </a:r>
          </a:p>
        </p:txBody>
      </p:sp>
      <p:sp>
        <p:nvSpPr>
          <p:cNvPr id="4" name="TextBox 3"/>
          <p:cNvSpPr txBox="1"/>
          <p:nvPr/>
        </p:nvSpPr>
        <p:spPr>
          <a:xfrm>
            <a:off x="1134533" y="2768600"/>
            <a:ext cx="4521200" cy="1754326"/>
          </a:xfrm>
          <a:prstGeom prst="rect">
            <a:avLst/>
          </a:prstGeom>
          <a:noFill/>
        </p:spPr>
        <p:txBody>
          <a:bodyPr wrap="square" rtlCol="0">
            <a:spAutoFit/>
          </a:bodyPr>
          <a:lstStyle/>
          <a:p>
            <a:r>
              <a:rPr lang="en-US" dirty="0"/>
              <a:t>   </a:t>
            </a:r>
            <a:r>
              <a:rPr lang="en-US" sz="3600" dirty="0"/>
              <a:t>BY:</a:t>
            </a:r>
            <a:br>
              <a:rPr lang="en-US" sz="3600" dirty="0"/>
            </a:br>
            <a:r>
              <a:rPr lang="en-US" sz="3600" dirty="0"/>
              <a:t>VOICU CORNELIA</a:t>
            </a:r>
            <a:br>
              <a:rPr lang="en-US" sz="3600" dirty="0"/>
            </a:br>
            <a:r>
              <a:rPr lang="en-US" sz="3600" dirty="0"/>
              <a:t>MEI-ROSU ANDREEA</a:t>
            </a:r>
          </a:p>
        </p:txBody>
      </p:sp>
    </p:spTree>
    <p:extLst>
      <p:ext uri="{BB962C8B-B14F-4D97-AF65-F5344CB8AC3E}">
        <p14:creationId xmlns:p14="http://schemas.microsoft.com/office/powerpoint/2010/main" val="23824679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141</TotalTime>
  <Words>293</Words>
  <Application>Microsoft Office PowerPoint</Application>
  <PresentationFormat>Ecran lat</PresentationFormat>
  <Paragraphs>21</Paragraphs>
  <Slides>8</Slides>
  <Notes>0</Notes>
  <HiddenSlides>0</HiddenSlides>
  <MMClips>0</MMClips>
  <ScaleCrop>false</ScaleCrop>
  <HeadingPairs>
    <vt:vector size="6" baseType="variant">
      <vt:variant>
        <vt:lpstr>Fonturi utilizate</vt:lpstr>
      </vt:variant>
      <vt:variant>
        <vt:i4>3</vt:i4>
      </vt:variant>
      <vt:variant>
        <vt:lpstr>Temă</vt:lpstr>
      </vt:variant>
      <vt:variant>
        <vt:i4>1</vt:i4>
      </vt:variant>
      <vt:variant>
        <vt:lpstr>Titluri diapozitive</vt:lpstr>
      </vt:variant>
      <vt:variant>
        <vt:i4>8</vt:i4>
      </vt:variant>
    </vt:vector>
  </HeadingPairs>
  <TitlesOfParts>
    <vt:vector size="12" baseType="lpstr">
      <vt:lpstr>Arial</vt:lpstr>
      <vt:lpstr>Trebuchet MS</vt:lpstr>
      <vt:lpstr>Tw Cen MT</vt:lpstr>
      <vt:lpstr>Circuit</vt:lpstr>
      <vt:lpstr>The word of innovations</vt:lpstr>
      <vt:lpstr>something useful and unusual? why not?</vt:lpstr>
      <vt:lpstr>a so old method and yet so little used</vt:lpstr>
      <vt:lpstr>hat on one foot, guess what it is</vt:lpstr>
      <vt:lpstr>        REDUCE MATERNAL MORTALITY(3.1)   By 2030, reduce the global maternal mortality ratio to less than 70 per 100,000 live births.           SUPPORT RESEARCH, DEVELOPMENT AND UNIVERSAL ACCESS TO AFFORDABLE VACCINES AND MEDICINES(3.B)   Support the research and development of vaccines and medicines for the communicable and non-communicable diseases that primarily affect developing countries, provide access to affordable essential medicines and vaccines, in accordance with the Doha Declaration on the TRIPS Agreement and Public Health, which affirms the right of developing countries to use to the full the provisions in the Agreement on Trade-Related Aspects of Intellectual Property Rights regarding flexibilities to protect public health, and, in particular, provide access to medicines for all.</vt:lpstr>
      <vt:lpstr>Huge Innovation in Medicine: A Blood Test Can Detect Eight Types Of Incipient Cancer</vt:lpstr>
      <vt:lpstr>            From our point of view, we should protect what we have, because we will never know when we will need them most. For example, a plant that is extinct, and in the future in a few years, it would could be the antidote of a serious illness.</vt:lpstr>
      <vt:lpstr>Thanks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 innovation</dc:title>
  <dc:creator>Dell</dc:creator>
  <cp:lastModifiedBy>Gabriela-Violeta Tanasescu</cp:lastModifiedBy>
  <cp:revision>16</cp:revision>
  <dcterms:created xsi:type="dcterms:W3CDTF">2018-04-27T17:34:54Z</dcterms:created>
  <dcterms:modified xsi:type="dcterms:W3CDTF">2018-04-28T16:53:25Z</dcterms:modified>
</cp:coreProperties>
</file>