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64" r:id="rId3"/>
    <p:sldId id="257" r:id="rId4"/>
    <p:sldId id="258" r:id="rId5"/>
    <p:sldId id="259" r:id="rId6"/>
    <p:sldId id="260" r:id="rId7"/>
    <p:sldId id="261" r:id="rId8"/>
    <p:sldId id="262" r:id="rId9"/>
    <p:sldId id="263" r:id="rId10"/>
    <p:sldId id="267" r:id="rId11"/>
    <p:sldId id="265" r:id="rId12"/>
    <p:sldId id="266" r:id="rId13"/>
  </p:sldIdLst>
  <p:sldSz cx="9144000" cy="5143500" type="screen16x9"/>
  <p:notesSz cx="6858000" cy="9144000"/>
  <p:embeddedFontLst>
    <p:embeddedFont>
      <p:font typeface="Comfortaa" panose="020B0604020202020204" charset="0"/>
      <p:regular r:id="rId15"/>
      <p:bold r:id="rId16"/>
    </p:embeddedFont>
    <p:embeddedFont>
      <p:font typeface="Questrial" panose="020B0604020202020204"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810"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365635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epa.gov/water-research/drinking-water-and-wastewater-research"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blogs.ei.columbia.edu/2011/04/04/from-wastewater-to-drinking-water/" TargetMode="External"/><Relationship Id="rId4" Type="http://schemas.openxmlformats.org/officeDocument/2006/relationships/hyperlink" Target="https://www.glencanyon.org/glen_canyon/water-conservation"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drive.google.com/file/d/1AaclEknVBK9PboPgMVaUOkDbFNJ728G_/v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subTitle" idx="1"/>
          </p:nvPr>
        </p:nvSpPr>
        <p:spPr>
          <a:xfrm>
            <a:off x="3649975" y="1462525"/>
            <a:ext cx="5182200" cy="3452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3000">
              <a:solidFill>
                <a:srgbClr val="FFFFFF"/>
              </a:solidFill>
            </a:endParaRPr>
          </a:p>
          <a:p>
            <a:pPr marL="0" lvl="0" indent="0">
              <a:spcBef>
                <a:spcPts val="0"/>
              </a:spcBef>
              <a:spcAft>
                <a:spcPts val="0"/>
              </a:spcAft>
              <a:buNone/>
            </a:pPr>
            <a:r>
              <a:rPr lang="en" sz="3000">
                <a:solidFill>
                  <a:srgbClr val="FFFFFF"/>
                </a:solidFill>
                <a:latin typeface="Questrial"/>
                <a:ea typeface="Questrial"/>
                <a:cs typeface="Questrial"/>
                <a:sym typeface="Questrial"/>
              </a:rPr>
              <a:t>By: Sweccha Guntamukkala and Avery Sinnathamby</a:t>
            </a:r>
            <a:endParaRPr sz="3000">
              <a:solidFill>
                <a:srgbClr val="FFFFFF"/>
              </a:solidFill>
              <a:latin typeface="Questrial"/>
              <a:ea typeface="Questrial"/>
              <a:cs typeface="Questrial"/>
              <a:sym typeface="Questrial"/>
            </a:endParaRPr>
          </a:p>
          <a:p>
            <a:pPr marL="0" lvl="0" indent="0">
              <a:spcBef>
                <a:spcPts val="0"/>
              </a:spcBef>
              <a:spcAft>
                <a:spcPts val="0"/>
              </a:spcAft>
              <a:buNone/>
            </a:pPr>
            <a:endParaRPr sz="3000">
              <a:solidFill>
                <a:srgbClr val="FFFFFF"/>
              </a:solidFill>
              <a:latin typeface="Questrial"/>
              <a:ea typeface="Questrial"/>
              <a:cs typeface="Questrial"/>
              <a:sym typeface="Questrial"/>
            </a:endParaRPr>
          </a:p>
          <a:p>
            <a:pPr marL="0" lvl="0" indent="0">
              <a:spcBef>
                <a:spcPts val="0"/>
              </a:spcBef>
              <a:spcAft>
                <a:spcPts val="0"/>
              </a:spcAft>
              <a:buNone/>
            </a:pPr>
            <a:r>
              <a:rPr lang="en" sz="1800">
                <a:solidFill>
                  <a:srgbClr val="FFFFFF"/>
                </a:solidFill>
                <a:latin typeface="Questrial"/>
                <a:ea typeface="Questrial"/>
                <a:cs typeface="Questrial"/>
                <a:sym typeface="Questrial"/>
              </a:rPr>
              <a:t>Teacher: Kimberly Church</a:t>
            </a:r>
            <a:endParaRPr sz="1800">
              <a:solidFill>
                <a:srgbClr val="FFFFFF"/>
              </a:solidFill>
              <a:latin typeface="Questrial"/>
              <a:ea typeface="Questrial"/>
              <a:cs typeface="Questrial"/>
              <a:sym typeface="Questrial"/>
            </a:endParaRPr>
          </a:p>
          <a:p>
            <a:pPr marL="0" lvl="0" indent="0">
              <a:spcBef>
                <a:spcPts val="0"/>
              </a:spcBef>
              <a:spcAft>
                <a:spcPts val="0"/>
              </a:spcAft>
              <a:buNone/>
            </a:pPr>
            <a:r>
              <a:rPr lang="en" sz="1800">
                <a:solidFill>
                  <a:srgbClr val="FFFFFF"/>
                </a:solidFill>
                <a:latin typeface="Questrial"/>
                <a:ea typeface="Questrial"/>
                <a:cs typeface="Questrial"/>
                <a:sym typeface="Questrial"/>
              </a:rPr>
              <a:t>Lebanon Trail High School</a:t>
            </a:r>
            <a:endParaRPr sz="1800">
              <a:solidFill>
                <a:srgbClr val="FFFFFF"/>
              </a:solidFill>
              <a:latin typeface="Questrial"/>
              <a:ea typeface="Questrial"/>
              <a:cs typeface="Questrial"/>
              <a:sym typeface="Questrial"/>
            </a:endParaRPr>
          </a:p>
          <a:p>
            <a:pPr marL="0" lvl="0" indent="0" rtl="0">
              <a:spcBef>
                <a:spcPts val="0"/>
              </a:spcBef>
              <a:spcAft>
                <a:spcPts val="0"/>
              </a:spcAft>
              <a:buNone/>
            </a:pPr>
            <a:r>
              <a:rPr lang="en" sz="1800">
                <a:solidFill>
                  <a:srgbClr val="FFFFFF"/>
                </a:solidFill>
                <a:latin typeface="Questrial"/>
                <a:ea typeface="Questrial"/>
                <a:cs typeface="Questrial"/>
                <a:sym typeface="Questrial"/>
              </a:rPr>
              <a:t>USA</a:t>
            </a:r>
            <a:endParaRPr sz="1800">
              <a:solidFill>
                <a:srgbClr val="FFFFFF"/>
              </a:solidFill>
              <a:latin typeface="Questrial"/>
              <a:ea typeface="Questrial"/>
              <a:cs typeface="Questrial"/>
              <a:sym typeface="Questrial"/>
            </a:endParaRPr>
          </a:p>
        </p:txBody>
      </p:sp>
      <p:sp>
        <p:nvSpPr>
          <p:cNvPr id="55" name="Shape 55"/>
          <p:cNvSpPr/>
          <p:nvPr/>
        </p:nvSpPr>
        <p:spPr>
          <a:xfrm>
            <a:off x="2011675" y="190475"/>
            <a:ext cx="50292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solidFill>
                  <a:schemeClr val="dk1"/>
                </a:solidFill>
                <a:latin typeface="Comfortaa"/>
                <a:ea typeface="Comfortaa"/>
                <a:cs typeface="Comfortaa"/>
                <a:sym typeface="Comfortaa"/>
              </a:rPr>
              <a:t>Innovation SDG</a:t>
            </a:r>
            <a:endParaRPr sz="3600" b="1">
              <a:latin typeface="Comfortaa"/>
              <a:ea typeface="Comfortaa"/>
              <a:cs typeface="Comfortaa"/>
              <a:sym typeface="Comfortaa"/>
            </a:endParaRPr>
          </a:p>
        </p:txBody>
      </p:sp>
      <p:sp>
        <p:nvSpPr>
          <p:cNvPr id="56" name="Shape 56"/>
          <p:cNvSpPr/>
          <p:nvPr/>
        </p:nvSpPr>
        <p:spPr>
          <a:xfrm>
            <a:off x="190500" y="1607825"/>
            <a:ext cx="3231000" cy="3307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r>
              <a:rPr lang="en"/>
              <a:t>This is where the picture of the SDG goes, then delete this box</a:t>
            </a:r>
            <a:endParaRPr/>
          </a:p>
        </p:txBody>
      </p:sp>
      <p:pic>
        <p:nvPicPr>
          <p:cNvPr id="57" name="Shape 57"/>
          <p:cNvPicPr preferRelativeResize="0"/>
          <p:nvPr/>
        </p:nvPicPr>
        <p:blipFill>
          <a:blip r:embed="rId3">
            <a:alphaModFix/>
          </a:blip>
          <a:stretch>
            <a:fillRect/>
          </a:stretch>
        </p:blipFill>
        <p:spPr>
          <a:xfrm>
            <a:off x="190500" y="1607825"/>
            <a:ext cx="3230999" cy="3307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subTitle" idx="1"/>
          </p:nvPr>
        </p:nvSpPr>
        <p:spPr>
          <a:xfrm>
            <a:off x="4541525" y="2269888"/>
            <a:ext cx="4290900" cy="1150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FFFFFF"/>
                </a:solidFill>
                <a:latin typeface="Questrial"/>
                <a:ea typeface="Questrial"/>
                <a:cs typeface="Questrial"/>
                <a:sym typeface="Questrial"/>
              </a:rPr>
              <a:t>The blueprint for our invention, </a:t>
            </a:r>
            <a:r>
              <a:rPr lang="en" i="1">
                <a:solidFill>
                  <a:srgbClr val="FFFFFF"/>
                </a:solidFill>
                <a:latin typeface="Questrial"/>
                <a:ea typeface="Questrial"/>
                <a:cs typeface="Questrial"/>
                <a:sym typeface="Questrial"/>
              </a:rPr>
              <a:t>Wonder Brush</a:t>
            </a:r>
            <a:r>
              <a:rPr lang="en">
                <a:solidFill>
                  <a:srgbClr val="FFFFFF"/>
                </a:solidFill>
                <a:latin typeface="Questrial"/>
                <a:ea typeface="Questrial"/>
                <a:cs typeface="Questrial"/>
                <a:sym typeface="Questrial"/>
              </a:rPr>
              <a:t>!</a:t>
            </a:r>
            <a:endParaRPr>
              <a:solidFill>
                <a:srgbClr val="FFFFFF"/>
              </a:solidFill>
              <a:latin typeface="Questrial"/>
              <a:ea typeface="Questrial"/>
              <a:cs typeface="Questrial"/>
              <a:sym typeface="Questrial"/>
            </a:endParaRPr>
          </a:p>
        </p:txBody>
      </p:sp>
      <p:sp>
        <p:nvSpPr>
          <p:cNvPr id="111" name="Shape 111"/>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solidFill>
                  <a:schemeClr val="dk1"/>
                </a:solidFill>
                <a:latin typeface="Comfortaa"/>
                <a:ea typeface="Comfortaa"/>
                <a:cs typeface="Comfortaa"/>
                <a:sym typeface="Comfortaa"/>
              </a:rPr>
              <a:t>The Solution/Implementation- Evidence Gallery 2</a:t>
            </a:r>
            <a:endParaRPr sz="3600">
              <a:latin typeface="Comfortaa"/>
              <a:ea typeface="Comfortaa"/>
              <a:cs typeface="Comfortaa"/>
              <a:sym typeface="Comfortaa"/>
            </a:endParaRPr>
          </a:p>
        </p:txBody>
      </p:sp>
      <p:pic>
        <p:nvPicPr>
          <p:cNvPr id="112" name="Shape 112"/>
          <p:cNvPicPr preferRelativeResize="0"/>
          <p:nvPr/>
        </p:nvPicPr>
        <p:blipFill rotWithShape="1">
          <a:blip r:embed="rId3">
            <a:alphaModFix/>
          </a:blip>
          <a:srcRect l="12059" t="5947" r="16664" b="2978"/>
          <a:stretch/>
        </p:blipFill>
        <p:spPr>
          <a:xfrm>
            <a:off x="412300" y="1315875"/>
            <a:ext cx="3894349" cy="3731775"/>
          </a:xfrm>
          <a:prstGeom prst="rect">
            <a:avLst/>
          </a:prstGeom>
          <a:noFill/>
          <a:ln>
            <a:noFill/>
          </a:ln>
        </p:spPr>
      </p:pic>
    </p:spTree>
    <p:extLst>
      <p:ext uri="{BB962C8B-B14F-4D97-AF65-F5344CB8AC3E}">
        <p14:creationId xmlns:p14="http://schemas.microsoft.com/office/powerpoint/2010/main" val="2028047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subTitle" idx="1"/>
          </p:nvPr>
        </p:nvSpPr>
        <p:spPr>
          <a:xfrm>
            <a:off x="6868225" y="2074825"/>
            <a:ext cx="2153400" cy="2017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a:solidFill>
                  <a:srgbClr val="FFFFFF"/>
                </a:solidFill>
                <a:latin typeface="Questrial"/>
                <a:ea typeface="Questrial"/>
                <a:cs typeface="Questrial"/>
                <a:sym typeface="Questrial"/>
              </a:rPr>
              <a:t>The places in orange and red are our intended audiences.</a:t>
            </a:r>
            <a:endParaRPr sz="2400">
              <a:solidFill>
                <a:srgbClr val="FFFFFF"/>
              </a:solidFill>
              <a:latin typeface="Questrial"/>
              <a:ea typeface="Questrial"/>
              <a:cs typeface="Questrial"/>
              <a:sym typeface="Questrial"/>
            </a:endParaRPr>
          </a:p>
        </p:txBody>
      </p:sp>
      <p:sp>
        <p:nvSpPr>
          <p:cNvPr id="118" name="Shape 118"/>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solidFill>
                  <a:schemeClr val="dk1"/>
                </a:solidFill>
                <a:latin typeface="Comfortaa"/>
                <a:ea typeface="Comfortaa"/>
                <a:cs typeface="Comfortaa"/>
                <a:sym typeface="Comfortaa"/>
              </a:rPr>
              <a:t>The Solution/Implementation- Evidence Gallery 3</a:t>
            </a:r>
            <a:endParaRPr sz="3600">
              <a:latin typeface="Comfortaa"/>
              <a:ea typeface="Comfortaa"/>
              <a:cs typeface="Comfortaa"/>
              <a:sym typeface="Comfortaa"/>
            </a:endParaRPr>
          </a:p>
        </p:txBody>
      </p:sp>
      <p:pic>
        <p:nvPicPr>
          <p:cNvPr id="119" name="Shape 119"/>
          <p:cNvPicPr preferRelativeResize="0"/>
          <p:nvPr/>
        </p:nvPicPr>
        <p:blipFill>
          <a:blip r:embed="rId3">
            <a:alphaModFix/>
          </a:blip>
          <a:stretch>
            <a:fillRect/>
          </a:stretch>
        </p:blipFill>
        <p:spPr>
          <a:xfrm>
            <a:off x="274325" y="1493275"/>
            <a:ext cx="6477000" cy="339090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subTitle" idx="1"/>
          </p:nvPr>
        </p:nvSpPr>
        <p:spPr>
          <a:xfrm>
            <a:off x="191825" y="1385500"/>
            <a:ext cx="8709900" cy="3452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000">
                <a:solidFill>
                  <a:srgbClr val="FFFFFF"/>
                </a:solidFill>
                <a:latin typeface="Questrial"/>
                <a:ea typeface="Questrial"/>
                <a:cs typeface="Questrial"/>
                <a:sym typeface="Questrial"/>
              </a:rPr>
              <a:t>Brushing your teeth prevents gum disease and decreases one’s risk of developing heart disease. As a result, it is a important part of one’s daily lives. Unfortunately, many people around the world do not have access to clean drinking water for hygienic purposes, much less for them to drink. Therefore, people are left to use water that may be contaminated with feces or garbage, thus increasing their chance of getting viral or bacterial diseases. Our innovation enables people in impoverished areas to maintain their hygiene by brushing their teeth with contaminated water that is filtered before it reaches the head of the toothbrush, ensuring that people in less developed places can still brush their teeth with clean and filtered water without worrying about disease.</a:t>
            </a:r>
            <a:endParaRPr sz="2000">
              <a:solidFill>
                <a:srgbClr val="FFFFFF"/>
              </a:solidFill>
              <a:latin typeface="Questrial"/>
              <a:ea typeface="Questrial"/>
              <a:cs typeface="Questrial"/>
              <a:sym typeface="Questrial"/>
            </a:endParaRPr>
          </a:p>
        </p:txBody>
      </p:sp>
      <p:sp>
        <p:nvSpPr>
          <p:cNvPr id="125" name="Shape 125"/>
          <p:cNvSpPr/>
          <p:nvPr/>
        </p:nvSpPr>
        <p:spPr>
          <a:xfrm>
            <a:off x="1470650" y="190475"/>
            <a:ext cx="61797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a:solidFill>
                  <a:schemeClr val="dk1"/>
                </a:solidFill>
                <a:latin typeface="Comfortaa"/>
                <a:ea typeface="Comfortaa"/>
                <a:cs typeface="Comfortaa"/>
                <a:sym typeface="Comfortaa"/>
              </a:rPr>
              <a:t>Reflection Gallery 2</a:t>
            </a:r>
            <a:endParaRPr sz="4000">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subTitle" idx="1"/>
          </p:nvPr>
        </p:nvSpPr>
        <p:spPr>
          <a:xfrm>
            <a:off x="4541525" y="2269888"/>
            <a:ext cx="4290900" cy="1150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FFFFFF"/>
                </a:solidFill>
                <a:latin typeface="Questrial"/>
                <a:ea typeface="Questrial"/>
                <a:cs typeface="Questrial"/>
                <a:sym typeface="Questrial"/>
              </a:rPr>
              <a:t>The blueprint for our invention, </a:t>
            </a:r>
            <a:r>
              <a:rPr lang="en" i="1">
                <a:solidFill>
                  <a:srgbClr val="FFFFFF"/>
                </a:solidFill>
                <a:latin typeface="Questrial"/>
                <a:ea typeface="Questrial"/>
                <a:cs typeface="Questrial"/>
                <a:sym typeface="Questrial"/>
              </a:rPr>
              <a:t>Wonder Brush</a:t>
            </a:r>
            <a:r>
              <a:rPr lang="en">
                <a:solidFill>
                  <a:srgbClr val="FFFFFF"/>
                </a:solidFill>
                <a:latin typeface="Questrial"/>
                <a:ea typeface="Questrial"/>
                <a:cs typeface="Questrial"/>
                <a:sym typeface="Questrial"/>
              </a:rPr>
              <a:t>!</a:t>
            </a:r>
            <a:endParaRPr>
              <a:solidFill>
                <a:srgbClr val="FFFFFF"/>
              </a:solidFill>
              <a:latin typeface="Questrial"/>
              <a:ea typeface="Questrial"/>
              <a:cs typeface="Questrial"/>
              <a:sym typeface="Questrial"/>
            </a:endParaRPr>
          </a:p>
        </p:txBody>
      </p:sp>
      <p:sp>
        <p:nvSpPr>
          <p:cNvPr id="111" name="Shape 111"/>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smtClean="0">
                <a:solidFill>
                  <a:schemeClr val="dk1"/>
                </a:solidFill>
                <a:latin typeface="Comfortaa"/>
                <a:ea typeface="Comfortaa"/>
                <a:cs typeface="Comfortaa"/>
                <a:sym typeface="Comfortaa"/>
              </a:rPr>
              <a:t>Preview of Solution</a:t>
            </a:r>
            <a:endParaRPr sz="3600" dirty="0">
              <a:latin typeface="Comfortaa"/>
              <a:ea typeface="Comfortaa"/>
              <a:cs typeface="Comfortaa"/>
              <a:sym typeface="Comfortaa"/>
            </a:endParaRPr>
          </a:p>
        </p:txBody>
      </p:sp>
      <p:pic>
        <p:nvPicPr>
          <p:cNvPr id="112" name="Shape 112"/>
          <p:cNvPicPr preferRelativeResize="0"/>
          <p:nvPr/>
        </p:nvPicPr>
        <p:blipFill rotWithShape="1">
          <a:blip r:embed="rId3">
            <a:alphaModFix/>
          </a:blip>
          <a:srcRect l="12059" t="5947" r="16664" b="2978"/>
          <a:stretch/>
        </p:blipFill>
        <p:spPr>
          <a:xfrm>
            <a:off x="412300" y="1315875"/>
            <a:ext cx="3894349" cy="373177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subTitle" idx="1"/>
          </p:nvPr>
        </p:nvSpPr>
        <p:spPr>
          <a:xfrm>
            <a:off x="311700" y="1462525"/>
            <a:ext cx="8520600" cy="3452400"/>
          </a:xfrm>
          <a:prstGeom prst="rect">
            <a:avLst/>
          </a:prstGeom>
        </p:spPr>
        <p:txBody>
          <a:bodyPr spcFirstLastPara="1" wrap="square" lIns="91425" tIns="91425" rIns="91425" bIns="91425" anchor="t" anchorCtr="0">
            <a:noAutofit/>
          </a:bodyPr>
          <a:lstStyle/>
          <a:p>
            <a:pPr marL="457200" lvl="0" indent="-406400">
              <a:spcBef>
                <a:spcPts val="0"/>
              </a:spcBef>
              <a:spcAft>
                <a:spcPts val="0"/>
              </a:spcAft>
              <a:buClr>
                <a:srgbClr val="FFFFFF"/>
              </a:buClr>
              <a:buSzPts val="2800"/>
              <a:buFont typeface="Questrial"/>
              <a:buChar char="●"/>
            </a:pPr>
            <a:r>
              <a:rPr lang="en">
                <a:solidFill>
                  <a:srgbClr val="FFFFFF"/>
                </a:solidFill>
                <a:latin typeface="Questrial"/>
                <a:ea typeface="Questrial"/>
                <a:cs typeface="Questrial"/>
                <a:sym typeface="Questrial"/>
              </a:rPr>
              <a:t>How can water-use efficiency be substantially increased globally?</a:t>
            </a:r>
            <a:endParaRPr>
              <a:solidFill>
                <a:srgbClr val="FFFFFF"/>
              </a:solidFill>
              <a:latin typeface="Questrial"/>
              <a:ea typeface="Questrial"/>
              <a:cs typeface="Questrial"/>
              <a:sym typeface="Questrial"/>
            </a:endParaRPr>
          </a:p>
          <a:p>
            <a:pPr marL="0" lvl="0" indent="0">
              <a:spcBef>
                <a:spcPts val="0"/>
              </a:spcBef>
              <a:spcAft>
                <a:spcPts val="0"/>
              </a:spcAft>
              <a:buNone/>
            </a:pPr>
            <a:endParaRPr>
              <a:solidFill>
                <a:srgbClr val="FFFFFF"/>
              </a:solidFill>
              <a:latin typeface="Questrial"/>
              <a:ea typeface="Questrial"/>
              <a:cs typeface="Questrial"/>
              <a:sym typeface="Questrial"/>
            </a:endParaRPr>
          </a:p>
          <a:p>
            <a:pPr marL="457200" lvl="0" indent="-406400" rtl="0">
              <a:spcBef>
                <a:spcPts val="0"/>
              </a:spcBef>
              <a:spcAft>
                <a:spcPts val="0"/>
              </a:spcAft>
              <a:buClr>
                <a:srgbClr val="FFFFFF"/>
              </a:buClr>
              <a:buSzPts val="2800"/>
              <a:buFont typeface="Questrial"/>
              <a:buChar char="●"/>
            </a:pPr>
            <a:r>
              <a:rPr lang="en">
                <a:solidFill>
                  <a:srgbClr val="FFFFFF"/>
                </a:solidFill>
                <a:latin typeface="Questrial"/>
                <a:ea typeface="Questrial"/>
                <a:cs typeface="Questrial"/>
                <a:sym typeface="Questrial"/>
              </a:rPr>
              <a:t>How can pressure on fresh water sources be decreased?</a:t>
            </a:r>
            <a:endParaRPr>
              <a:solidFill>
                <a:srgbClr val="FFFFFF"/>
              </a:solidFill>
              <a:latin typeface="Questrial"/>
              <a:ea typeface="Questrial"/>
              <a:cs typeface="Questrial"/>
              <a:sym typeface="Questrial"/>
            </a:endParaRPr>
          </a:p>
          <a:p>
            <a:pPr marL="0" lvl="0" indent="0">
              <a:spcBef>
                <a:spcPts val="0"/>
              </a:spcBef>
              <a:spcAft>
                <a:spcPts val="0"/>
              </a:spcAft>
              <a:buNone/>
            </a:pPr>
            <a:endParaRPr>
              <a:solidFill>
                <a:srgbClr val="FFFFFF"/>
              </a:solidFill>
              <a:latin typeface="Questrial"/>
              <a:ea typeface="Questrial"/>
              <a:cs typeface="Questrial"/>
              <a:sym typeface="Questrial"/>
            </a:endParaRPr>
          </a:p>
          <a:p>
            <a:pPr marL="0" lvl="0" indent="0" rtl="0">
              <a:spcBef>
                <a:spcPts val="0"/>
              </a:spcBef>
              <a:spcAft>
                <a:spcPts val="0"/>
              </a:spcAft>
              <a:buNone/>
            </a:pPr>
            <a:endParaRPr>
              <a:solidFill>
                <a:srgbClr val="FFFFFF"/>
              </a:solidFill>
              <a:latin typeface="Questrial"/>
              <a:ea typeface="Questrial"/>
              <a:cs typeface="Questrial"/>
              <a:sym typeface="Questrial"/>
            </a:endParaRPr>
          </a:p>
          <a:p>
            <a:pPr marL="0" lvl="0" indent="0" rtl="0">
              <a:spcBef>
                <a:spcPts val="0"/>
              </a:spcBef>
              <a:spcAft>
                <a:spcPts val="0"/>
              </a:spcAft>
              <a:buNone/>
            </a:pPr>
            <a:endParaRPr sz="1150">
              <a:solidFill>
                <a:srgbClr val="5B5B5B"/>
              </a:solidFill>
              <a:highlight>
                <a:srgbClr val="FFFFFF"/>
              </a:highlight>
            </a:endParaRPr>
          </a:p>
        </p:txBody>
      </p:sp>
      <p:sp>
        <p:nvSpPr>
          <p:cNvPr id="63" name="Shape 63"/>
          <p:cNvSpPr/>
          <p:nvPr/>
        </p:nvSpPr>
        <p:spPr>
          <a:xfrm>
            <a:off x="1326700" y="190475"/>
            <a:ext cx="66540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chemeClr val="dk1"/>
                </a:solidFill>
                <a:latin typeface="Comfortaa"/>
                <a:ea typeface="Comfortaa"/>
                <a:cs typeface="Comfortaa"/>
                <a:sym typeface="Comfortaa"/>
              </a:rPr>
              <a:t>Essential Questions</a:t>
            </a:r>
            <a:endParaRPr sz="4800">
              <a:latin typeface="Comfortaa"/>
              <a:ea typeface="Comfortaa"/>
              <a:cs typeface="Comfortaa"/>
              <a:sym typeface="Comforta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subTitle" idx="1"/>
          </p:nvPr>
        </p:nvSpPr>
        <p:spPr>
          <a:xfrm>
            <a:off x="267850" y="1437075"/>
            <a:ext cx="8520600" cy="34524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Clr>
                <a:schemeClr val="dk1"/>
              </a:buClr>
              <a:buSzPts val="2800"/>
              <a:buFont typeface="Questrial"/>
              <a:buChar char="●"/>
            </a:pPr>
            <a:r>
              <a:rPr lang="en">
                <a:solidFill>
                  <a:schemeClr val="dk1"/>
                </a:solidFill>
                <a:latin typeface="Questrial"/>
                <a:ea typeface="Questrial"/>
                <a:cs typeface="Questrial"/>
                <a:sym typeface="Questrial"/>
              </a:rPr>
              <a:t>Finding a way to make more clean water available in a cost effective and sustainable manner</a:t>
            </a:r>
            <a:endParaRPr>
              <a:solidFill>
                <a:schemeClr val="dk1"/>
              </a:solidFill>
              <a:latin typeface="Questrial"/>
              <a:ea typeface="Questrial"/>
              <a:cs typeface="Questrial"/>
              <a:sym typeface="Questrial"/>
            </a:endParaRPr>
          </a:p>
          <a:p>
            <a:pPr marL="457200" lvl="0" indent="-406400" algn="l" rtl="0">
              <a:spcBef>
                <a:spcPts val="0"/>
              </a:spcBef>
              <a:spcAft>
                <a:spcPts val="0"/>
              </a:spcAft>
              <a:buClr>
                <a:schemeClr val="dk1"/>
              </a:buClr>
              <a:buSzPts val="2800"/>
              <a:buFont typeface="Questrial"/>
              <a:buChar char="●"/>
            </a:pPr>
            <a:r>
              <a:rPr lang="en">
                <a:solidFill>
                  <a:schemeClr val="dk1"/>
                </a:solidFill>
                <a:latin typeface="Questrial"/>
                <a:ea typeface="Questrial"/>
                <a:cs typeface="Questrial"/>
                <a:sym typeface="Questrial"/>
              </a:rPr>
              <a:t>Distributing our innovation to everyone who needs it</a:t>
            </a:r>
            <a:endParaRPr>
              <a:solidFill>
                <a:schemeClr val="dk1"/>
              </a:solidFill>
              <a:latin typeface="Questrial"/>
              <a:ea typeface="Questrial"/>
              <a:cs typeface="Questrial"/>
              <a:sym typeface="Questrial"/>
            </a:endParaRPr>
          </a:p>
          <a:p>
            <a:pPr marL="457200" lvl="0" indent="-406400" algn="l" rtl="0">
              <a:spcBef>
                <a:spcPts val="0"/>
              </a:spcBef>
              <a:spcAft>
                <a:spcPts val="0"/>
              </a:spcAft>
              <a:buClr>
                <a:schemeClr val="dk1"/>
              </a:buClr>
              <a:buSzPts val="2800"/>
              <a:buFont typeface="Questrial"/>
              <a:buChar char="●"/>
            </a:pPr>
            <a:r>
              <a:rPr lang="en">
                <a:solidFill>
                  <a:schemeClr val="dk1"/>
                </a:solidFill>
                <a:latin typeface="Questrial"/>
                <a:ea typeface="Questrial"/>
                <a:cs typeface="Questrial"/>
                <a:sym typeface="Questrial"/>
              </a:rPr>
              <a:t>Finding a manufacturer to help us create our innovation</a:t>
            </a:r>
            <a:endParaRPr>
              <a:solidFill>
                <a:schemeClr val="dk1"/>
              </a:solidFill>
              <a:latin typeface="Questrial"/>
              <a:ea typeface="Questrial"/>
              <a:cs typeface="Questrial"/>
              <a:sym typeface="Questrial"/>
            </a:endParaRPr>
          </a:p>
        </p:txBody>
      </p:sp>
      <p:sp>
        <p:nvSpPr>
          <p:cNvPr id="69" name="Shape 69"/>
          <p:cNvSpPr/>
          <p:nvPr/>
        </p:nvSpPr>
        <p:spPr>
          <a:xfrm>
            <a:off x="1470650" y="190475"/>
            <a:ext cx="61797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5200">
                <a:solidFill>
                  <a:schemeClr val="dk1"/>
                </a:solidFill>
                <a:latin typeface="Comfortaa"/>
                <a:ea typeface="Comfortaa"/>
                <a:cs typeface="Comfortaa"/>
                <a:sym typeface="Comfortaa"/>
              </a:rPr>
              <a:t>The Challenges</a:t>
            </a:r>
            <a:endParaRPr>
              <a:latin typeface="Comfortaa"/>
              <a:ea typeface="Comfortaa"/>
              <a:cs typeface="Comfortaa"/>
              <a:sym typeface="Comforta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p:nvPr/>
        </p:nvSpPr>
        <p:spPr>
          <a:xfrm>
            <a:off x="129525" y="316200"/>
            <a:ext cx="36423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latin typeface="Comfortaa"/>
                <a:ea typeface="Comfortaa"/>
                <a:cs typeface="Comfortaa"/>
                <a:sym typeface="Comfortaa"/>
              </a:rPr>
              <a:t>The Challenge- </a:t>
            </a:r>
            <a:endParaRPr sz="2400">
              <a:solidFill>
                <a:schemeClr val="dk1"/>
              </a:solidFill>
              <a:latin typeface="Comfortaa"/>
              <a:ea typeface="Comfortaa"/>
              <a:cs typeface="Comfortaa"/>
              <a:sym typeface="Comfortaa"/>
            </a:endParaRPr>
          </a:p>
          <a:p>
            <a:pPr marL="0" lvl="0" indent="0" algn="ctr" rtl="0">
              <a:spcBef>
                <a:spcPts val="0"/>
              </a:spcBef>
              <a:spcAft>
                <a:spcPts val="0"/>
              </a:spcAft>
              <a:buNone/>
            </a:pPr>
            <a:r>
              <a:rPr lang="en" sz="2400" i="1">
                <a:solidFill>
                  <a:schemeClr val="dk1"/>
                </a:solidFill>
                <a:latin typeface="Comfortaa"/>
                <a:ea typeface="Comfortaa"/>
                <a:cs typeface="Comfortaa"/>
                <a:sym typeface="Comfortaa"/>
              </a:rPr>
              <a:t>Guiding Questions</a:t>
            </a:r>
            <a:endParaRPr sz="2400" i="1">
              <a:latin typeface="Comfortaa"/>
              <a:ea typeface="Comfortaa"/>
              <a:cs typeface="Comfortaa"/>
              <a:sym typeface="Comfortaa"/>
            </a:endParaRPr>
          </a:p>
        </p:txBody>
      </p:sp>
      <p:sp>
        <p:nvSpPr>
          <p:cNvPr id="75" name="Shape 75"/>
          <p:cNvSpPr/>
          <p:nvPr/>
        </p:nvSpPr>
        <p:spPr>
          <a:xfrm>
            <a:off x="129525" y="2030700"/>
            <a:ext cx="36423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latin typeface="Comfortaa"/>
                <a:ea typeface="Comfortaa"/>
                <a:cs typeface="Comfortaa"/>
                <a:sym typeface="Comfortaa"/>
              </a:rPr>
              <a:t>The Challenge- </a:t>
            </a:r>
            <a:endParaRPr sz="2400">
              <a:solidFill>
                <a:schemeClr val="dk1"/>
              </a:solidFill>
              <a:latin typeface="Comfortaa"/>
              <a:ea typeface="Comfortaa"/>
              <a:cs typeface="Comfortaa"/>
              <a:sym typeface="Comfortaa"/>
            </a:endParaRPr>
          </a:p>
          <a:p>
            <a:pPr marL="0" lvl="0" indent="0" algn="ctr" rtl="0">
              <a:spcBef>
                <a:spcPts val="0"/>
              </a:spcBef>
              <a:spcAft>
                <a:spcPts val="0"/>
              </a:spcAft>
              <a:buNone/>
            </a:pPr>
            <a:r>
              <a:rPr lang="en" sz="2400" i="1">
                <a:solidFill>
                  <a:schemeClr val="dk1"/>
                </a:solidFill>
                <a:latin typeface="Comfortaa"/>
                <a:ea typeface="Comfortaa"/>
                <a:cs typeface="Comfortaa"/>
                <a:sym typeface="Comfortaa"/>
              </a:rPr>
              <a:t>Guiding Activities</a:t>
            </a:r>
            <a:endParaRPr sz="2400" i="1">
              <a:latin typeface="Comfortaa"/>
              <a:ea typeface="Comfortaa"/>
              <a:cs typeface="Comfortaa"/>
              <a:sym typeface="Comfortaa"/>
            </a:endParaRPr>
          </a:p>
        </p:txBody>
      </p:sp>
      <p:sp>
        <p:nvSpPr>
          <p:cNvPr id="76" name="Shape 76"/>
          <p:cNvSpPr/>
          <p:nvPr/>
        </p:nvSpPr>
        <p:spPr>
          <a:xfrm>
            <a:off x="213375" y="3737600"/>
            <a:ext cx="36423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latin typeface="Comfortaa"/>
                <a:ea typeface="Comfortaa"/>
                <a:cs typeface="Comfortaa"/>
                <a:sym typeface="Comfortaa"/>
              </a:rPr>
              <a:t>The Challenge- </a:t>
            </a:r>
            <a:endParaRPr sz="2400">
              <a:solidFill>
                <a:schemeClr val="dk1"/>
              </a:solidFill>
              <a:latin typeface="Comfortaa"/>
              <a:ea typeface="Comfortaa"/>
              <a:cs typeface="Comfortaa"/>
              <a:sym typeface="Comfortaa"/>
            </a:endParaRPr>
          </a:p>
          <a:p>
            <a:pPr marL="0" lvl="0" indent="0" algn="ctr" rtl="0">
              <a:spcBef>
                <a:spcPts val="0"/>
              </a:spcBef>
              <a:spcAft>
                <a:spcPts val="0"/>
              </a:spcAft>
              <a:buNone/>
            </a:pPr>
            <a:r>
              <a:rPr lang="en" sz="2400" i="1">
                <a:solidFill>
                  <a:schemeClr val="dk1"/>
                </a:solidFill>
                <a:latin typeface="Comfortaa"/>
                <a:ea typeface="Comfortaa"/>
                <a:cs typeface="Comfortaa"/>
                <a:sym typeface="Comfortaa"/>
              </a:rPr>
              <a:t>Guiding Resources</a:t>
            </a:r>
            <a:endParaRPr sz="2400" i="1">
              <a:latin typeface="Comfortaa"/>
              <a:ea typeface="Comfortaa"/>
              <a:cs typeface="Comfortaa"/>
              <a:sym typeface="Comfortaa"/>
            </a:endParaRPr>
          </a:p>
        </p:txBody>
      </p:sp>
      <p:sp>
        <p:nvSpPr>
          <p:cNvPr id="77" name="Shape 77"/>
          <p:cNvSpPr txBox="1">
            <a:spLocks noGrp="1"/>
          </p:cNvSpPr>
          <p:nvPr>
            <p:ph type="subTitle" idx="1"/>
          </p:nvPr>
        </p:nvSpPr>
        <p:spPr>
          <a:xfrm>
            <a:off x="4061475" y="3314725"/>
            <a:ext cx="4945200" cy="1577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FFFFFF"/>
              </a:buClr>
              <a:buSzPts val="1400"/>
              <a:buFont typeface="Questrial"/>
              <a:buChar char="●"/>
            </a:pPr>
            <a:r>
              <a:rPr lang="en" sz="1400" u="sng">
                <a:solidFill>
                  <a:schemeClr val="hlink"/>
                </a:solidFill>
                <a:latin typeface="Questrial"/>
                <a:ea typeface="Questrial"/>
                <a:cs typeface="Questrial"/>
                <a:sym typeface="Questrial"/>
                <a:hlinkClick r:id="rId3"/>
              </a:rPr>
              <a:t>https://www.epa.gov/water-research/drinking-water-and-wastewater-research</a:t>
            </a:r>
            <a:endParaRPr sz="1400">
              <a:solidFill>
                <a:srgbClr val="FFFFFF"/>
              </a:solidFill>
              <a:latin typeface="Questrial"/>
              <a:ea typeface="Questrial"/>
              <a:cs typeface="Questrial"/>
              <a:sym typeface="Questrial"/>
            </a:endParaRPr>
          </a:p>
          <a:p>
            <a:pPr marL="457200" lvl="0" indent="-317500" algn="l" rtl="0">
              <a:spcBef>
                <a:spcPts val="0"/>
              </a:spcBef>
              <a:spcAft>
                <a:spcPts val="0"/>
              </a:spcAft>
              <a:buClr>
                <a:srgbClr val="FFFFFF"/>
              </a:buClr>
              <a:buSzPts val="1400"/>
              <a:buFont typeface="Questrial"/>
              <a:buChar char="●"/>
            </a:pPr>
            <a:r>
              <a:rPr lang="en" sz="1400" u="sng">
                <a:solidFill>
                  <a:schemeClr val="hlink"/>
                </a:solidFill>
                <a:latin typeface="Questrial"/>
                <a:ea typeface="Questrial"/>
                <a:cs typeface="Questrial"/>
                <a:sym typeface="Questrial"/>
                <a:hlinkClick r:id="rId4"/>
              </a:rPr>
              <a:t>https://www.glencanyon.org/glen_canyon/water-conservation</a:t>
            </a:r>
            <a:endParaRPr sz="1400">
              <a:solidFill>
                <a:srgbClr val="FFFFFF"/>
              </a:solidFill>
              <a:latin typeface="Questrial"/>
              <a:ea typeface="Questrial"/>
              <a:cs typeface="Questrial"/>
              <a:sym typeface="Questrial"/>
            </a:endParaRPr>
          </a:p>
          <a:p>
            <a:pPr marL="457200" lvl="0" indent="-317500" algn="l" rtl="0">
              <a:spcBef>
                <a:spcPts val="0"/>
              </a:spcBef>
              <a:spcAft>
                <a:spcPts val="0"/>
              </a:spcAft>
              <a:buClr>
                <a:srgbClr val="FFFFFF"/>
              </a:buClr>
              <a:buSzPts val="1400"/>
              <a:buFont typeface="Questrial"/>
              <a:buChar char="●"/>
            </a:pPr>
            <a:r>
              <a:rPr lang="en" sz="1400" u="sng">
                <a:solidFill>
                  <a:schemeClr val="hlink"/>
                </a:solidFill>
                <a:latin typeface="Questrial"/>
                <a:ea typeface="Questrial"/>
                <a:cs typeface="Questrial"/>
                <a:sym typeface="Questrial"/>
                <a:hlinkClick r:id="rId5"/>
              </a:rPr>
              <a:t>http://blogs.ei.columbia.edu/2011/04/04/from-wastewater-to-drinking-water/</a:t>
            </a:r>
            <a:endParaRPr sz="1400">
              <a:solidFill>
                <a:srgbClr val="FFFFFF"/>
              </a:solidFill>
              <a:latin typeface="Questrial"/>
              <a:ea typeface="Questrial"/>
              <a:cs typeface="Questrial"/>
              <a:sym typeface="Questrial"/>
            </a:endParaRPr>
          </a:p>
          <a:p>
            <a:pPr marL="457200" lvl="0" indent="-317500" algn="l" rtl="0">
              <a:spcBef>
                <a:spcPts val="0"/>
              </a:spcBef>
              <a:spcAft>
                <a:spcPts val="0"/>
              </a:spcAft>
              <a:buClr>
                <a:srgbClr val="00FFFF"/>
              </a:buClr>
              <a:buSzPts val="1400"/>
              <a:buFont typeface="Questrial"/>
              <a:buChar char="●"/>
            </a:pPr>
            <a:r>
              <a:rPr lang="en" sz="1400">
                <a:solidFill>
                  <a:srgbClr val="00FFFF"/>
                </a:solidFill>
                <a:latin typeface="Questrial"/>
                <a:ea typeface="Questrial"/>
                <a:cs typeface="Questrial"/>
                <a:sym typeface="Questrial"/>
              </a:rPr>
              <a:t>https://globalhydration.com/waterborne-disease/common-methods-of-water-purification/</a:t>
            </a:r>
            <a:endParaRPr sz="1400">
              <a:solidFill>
                <a:srgbClr val="00FFFF"/>
              </a:solidFill>
              <a:latin typeface="Questrial"/>
              <a:ea typeface="Questrial"/>
              <a:cs typeface="Questrial"/>
              <a:sym typeface="Questrial"/>
            </a:endParaRPr>
          </a:p>
          <a:p>
            <a:pPr marL="0" lvl="0" indent="0" algn="l" rtl="0">
              <a:spcBef>
                <a:spcPts val="0"/>
              </a:spcBef>
              <a:spcAft>
                <a:spcPts val="0"/>
              </a:spcAft>
              <a:buNone/>
            </a:pPr>
            <a:endParaRPr sz="1400">
              <a:solidFill>
                <a:srgbClr val="FFFFFF"/>
              </a:solidFill>
            </a:endParaRPr>
          </a:p>
          <a:p>
            <a:pPr marL="0" lvl="0" indent="0" algn="l" rtl="0">
              <a:spcBef>
                <a:spcPts val="0"/>
              </a:spcBef>
              <a:spcAft>
                <a:spcPts val="0"/>
              </a:spcAft>
              <a:buNone/>
            </a:pPr>
            <a:endParaRPr sz="1400">
              <a:solidFill>
                <a:srgbClr val="FFFFFF"/>
              </a:solidFill>
            </a:endParaRPr>
          </a:p>
        </p:txBody>
      </p:sp>
      <p:sp>
        <p:nvSpPr>
          <p:cNvPr id="78" name="Shape 78"/>
          <p:cNvSpPr txBox="1">
            <a:spLocks noGrp="1"/>
          </p:cNvSpPr>
          <p:nvPr>
            <p:ph type="subTitle" idx="1"/>
          </p:nvPr>
        </p:nvSpPr>
        <p:spPr>
          <a:xfrm>
            <a:off x="4061475" y="1737325"/>
            <a:ext cx="4945200" cy="1577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chemeClr val="dk1"/>
              </a:buClr>
              <a:buSzPts val="1400"/>
              <a:buFont typeface="Questrial"/>
              <a:buChar char="●"/>
            </a:pPr>
            <a:r>
              <a:rPr lang="en" sz="1400">
                <a:solidFill>
                  <a:schemeClr val="dk1"/>
                </a:solidFill>
                <a:latin typeface="Questrial"/>
                <a:ea typeface="Questrial"/>
                <a:cs typeface="Questrial"/>
                <a:sym typeface="Questrial"/>
              </a:rPr>
              <a:t>Finding studies showing the most cost effective and successful filters for water</a:t>
            </a:r>
            <a:endParaRPr sz="1400">
              <a:solidFill>
                <a:schemeClr val="dk1"/>
              </a:solidFill>
              <a:latin typeface="Questrial"/>
              <a:ea typeface="Questrial"/>
              <a:cs typeface="Questrial"/>
              <a:sym typeface="Questrial"/>
            </a:endParaRPr>
          </a:p>
          <a:p>
            <a:pPr marL="457200" lvl="0" indent="-317500" algn="l" rtl="0">
              <a:spcBef>
                <a:spcPts val="0"/>
              </a:spcBef>
              <a:spcAft>
                <a:spcPts val="0"/>
              </a:spcAft>
              <a:buClr>
                <a:schemeClr val="dk1"/>
              </a:buClr>
              <a:buSzPts val="1400"/>
              <a:buFont typeface="Questrial"/>
              <a:buChar char="●"/>
            </a:pPr>
            <a:r>
              <a:rPr lang="en" sz="1400">
                <a:solidFill>
                  <a:schemeClr val="dk1"/>
                </a:solidFill>
                <a:latin typeface="Questrial"/>
                <a:ea typeface="Questrial"/>
                <a:cs typeface="Questrial"/>
                <a:sym typeface="Questrial"/>
              </a:rPr>
              <a:t>Research showing the best ways to limit water waste</a:t>
            </a:r>
            <a:endParaRPr sz="1400">
              <a:solidFill>
                <a:schemeClr val="dk1"/>
              </a:solidFill>
              <a:latin typeface="Questrial"/>
              <a:ea typeface="Questrial"/>
              <a:cs typeface="Questrial"/>
              <a:sym typeface="Questrial"/>
            </a:endParaRPr>
          </a:p>
          <a:p>
            <a:pPr marL="457200" lvl="0" indent="-317500" algn="l" rtl="0">
              <a:spcBef>
                <a:spcPts val="0"/>
              </a:spcBef>
              <a:spcAft>
                <a:spcPts val="0"/>
              </a:spcAft>
              <a:buClr>
                <a:schemeClr val="dk1"/>
              </a:buClr>
              <a:buSzPts val="1400"/>
              <a:buFont typeface="Questrial"/>
              <a:buChar char="●"/>
            </a:pPr>
            <a:r>
              <a:rPr lang="en" sz="1400">
                <a:solidFill>
                  <a:schemeClr val="dk1"/>
                </a:solidFill>
                <a:latin typeface="Questrial"/>
                <a:ea typeface="Questrial"/>
                <a:cs typeface="Questrial"/>
                <a:sym typeface="Questrial"/>
              </a:rPr>
              <a:t>Testing ways to limit water waste while brushing teeth</a:t>
            </a:r>
            <a:endParaRPr sz="1400">
              <a:solidFill>
                <a:schemeClr val="dk1"/>
              </a:solidFill>
              <a:latin typeface="Questrial"/>
              <a:ea typeface="Questrial"/>
              <a:cs typeface="Questrial"/>
              <a:sym typeface="Questrial"/>
            </a:endParaRPr>
          </a:p>
          <a:p>
            <a:pPr marL="457200" lvl="0" indent="-317500" algn="l" rtl="0">
              <a:spcBef>
                <a:spcPts val="0"/>
              </a:spcBef>
              <a:spcAft>
                <a:spcPts val="0"/>
              </a:spcAft>
              <a:buClr>
                <a:schemeClr val="dk1"/>
              </a:buClr>
              <a:buSzPts val="1400"/>
              <a:buFont typeface="Questrial"/>
              <a:buChar char="●"/>
            </a:pPr>
            <a:r>
              <a:rPr lang="en" sz="1400">
                <a:solidFill>
                  <a:schemeClr val="dk1"/>
                </a:solidFill>
                <a:latin typeface="Questrial"/>
                <a:ea typeface="Questrial"/>
                <a:cs typeface="Questrial"/>
                <a:sym typeface="Questrial"/>
              </a:rPr>
              <a:t>Figuring out the pros and cons of current methods to filter water </a:t>
            </a:r>
            <a:endParaRPr sz="1400">
              <a:solidFill>
                <a:schemeClr val="dk1"/>
              </a:solidFill>
              <a:latin typeface="Questrial"/>
              <a:ea typeface="Questrial"/>
              <a:cs typeface="Questrial"/>
              <a:sym typeface="Questrial"/>
            </a:endParaRPr>
          </a:p>
        </p:txBody>
      </p:sp>
      <p:sp>
        <p:nvSpPr>
          <p:cNvPr id="79" name="Shape 79"/>
          <p:cNvSpPr txBox="1">
            <a:spLocks noGrp="1"/>
          </p:cNvSpPr>
          <p:nvPr>
            <p:ph type="subTitle" idx="1"/>
          </p:nvPr>
        </p:nvSpPr>
        <p:spPr>
          <a:xfrm>
            <a:off x="4061475" y="68550"/>
            <a:ext cx="4945200" cy="1577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FFFFFF"/>
              </a:buClr>
              <a:buSzPts val="1400"/>
              <a:buFont typeface="Questrial"/>
              <a:buChar char="●"/>
            </a:pPr>
            <a:r>
              <a:rPr lang="en" sz="1400">
                <a:solidFill>
                  <a:srgbClr val="FFFFFF"/>
                </a:solidFill>
                <a:latin typeface="Questrial"/>
                <a:ea typeface="Questrial"/>
                <a:cs typeface="Questrial"/>
                <a:sym typeface="Questrial"/>
              </a:rPr>
              <a:t>In which places is clean water limited?</a:t>
            </a:r>
            <a:endParaRPr sz="1400">
              <a:solidFill>
                <a:srgbClr val="FFFFFF"/>
              </a:solidFill>
              <a:latin typeface="Questrial"/>
              <a:ea typeface="Questrial"/>
              <a:cs typeface="Questrial"/>
              <a:sym typeface="Questrial"/>
            </a:endParaRPr>
          </a:p>
          <a:p>
            <a:pPr marL="457200" lvl="0" indent="-317500" algn="l" rtl="0">
              <a:spcBef>
                <a:spcPts val="0"/>
              </a:spcBef>
              <a:spcAft>
                <a:spcPts val="0"/>
              </a:spcAft>
              <a:buClr>
                <a:srgbClr val="FFFFFF"/>
              </a:buClr>
              <a:buSzPts val="1400"/>
              <a:buFont typeface="Questrial"/>
              <a:buChar char="●"/>
            </a:pPr>
            <a:r>
              <a:rPr lang="en" sz="1400">
                <a:solidFill>
                  <a:srgbClr val="FFFFFF"/>
                </a:solidFill>
                <a:latin typeface="Questrial"/>
                <a:ea typeface="Questrial"/>
                <a:cs typeface="Questrial"/>
                <a:sym typeface="Questrial"/>
              </a:rPr>
              <a:t>How can we maximize limited resources, like water, to create a solution that can improve lives?</a:t>
            </a:r>
            <a:endParaRPr sz="1400">
              <a:solidFill>
                <a:srgbClr val="FFFFFF"/>
              </a:solidFill>
              <a:latin typeface="Questrial"/>
              <a:ea typeface="Questrial"/>
              <a:cs typeface="Questrial"/>
              <a:sym typeface="Questrial"/>
            </a:endParaRPr>
          </a:p>
          <a:p>
            <a:pPr marL="457200" lvl="0" indent="-317500" algn="l" rtl="0">
              <a:spcBef>
                <a:spcPts val="0"/>
              </a:spcBef>
              <a:spcAft>
                <a:spcPts val="0"/>
              </a:spcAft>
              <a:buClr>
                <a:srgbClr val="FFFFFF"/>
              </a:buClr>
              <a:buSzPts val="1400"/>
              <a:buFont typeface="Questrial"/>
              <a:buChar char="●"/>
            </a:pPr>
            <a:r>
              <a:rPr lang="en" sz="1400">
                <a:solidFill>
                  <a:srgbClr val="FFFFFF"/>
                </a:solidFill>
                <a:latin typeface="Questrial"/>
                <a:ea typeface="Questrial"/>
                <a:cs typeface="Questrial"/>
                <a:sym typeface="Questrial"/>
              </a:rPr>
              <a:t>How can we decrease the spread of disease through contaminated water?</a:t>
            </a:r>
            <a:endParaRPr sz="1400">
              <a:solidFill>
                <a:srgbClr val="FFFFFF"/>
              </a:solidFill>
              <a:latin typeface="Questrial"/>
              <a:ea typeface="Questrial"/>
              <a:cs typeface="Questrial"/>
              <a:sym typeface="Questrial"/>
            </a:endParaRPr>
          </a:p>
          <a:p>
            <a:pPr marL="0" lvl="0" indent="0" algn="l" rtl="0">
              <a:spcBef>
                <a:spcPts val="0"/>
              </a:spcBef>
              <a:spcAft>
                <a:spcPts val="0"/>
              </a:spcAft>
              <a:buNone/>
            </a:pPr>
            <a:endParaRPr sz="1400">
              <a:solidFill>
                <a:srgbClr val="FFFFFF"/>
              </a:solidFill>
              <a:latin typeface="Questrial"/>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subTitle" idx="1"/>
          </p:nvPr>
        </p:nvSpPr>
        <p:spPr>
          <a:xfrm>
            <a:off x="220225" y="1385500"/>
            <a:ext cx="8773800" cy="345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FFFF"/>
                </a:solidFill>
                <a:latin typeface="Questrial"/>
                <a:ea typeface="Questrial"/>
                <a:cs typeface="Questrial"/>
                <a:sym typeface="Questrial"/>
              </a:rPr>
              <a:t>We learned that one can waste up to 5 gallons of water while brushing their teeth if the faucet is left open, so we decided to develop a way to decrease the amount of water that is used. In doing so, we are effectively reducing the risk of generating large amounts of water waste when water is, in fact, a precious resource in many places around the world. Our innovation also allows more people to be hygienic, whereas before, they might have suffered the effects of polluted water if they used it to brush their teeth, or they might have just neglected brushing their teeth altogether.</a:t>
            </a:r>
            <a:endParaRPr sz="2400">
              <a:solidFill>
                <a:srgbClr val="FFFFFF"/>
              </a:solidFill>
              <a:latin typeface="Questrial"/>
              <a:ea typeface="Questrial"/>
              <a:cs typeface="Questrial"/>
              <a:sym typeface="Questrial"/>
            </a:endParaRPr>
          </a:p>
        </p:txBody>
      </p:sp>
      <p:sp>
        <p:nvSpPr>
          <p:cNvPr id="85" name="Shape 85"/>
          <p:cNvSpPr/>
          <p:nvPr/>
        </p:nvSpPr>
        <p:spPr>
          <a:xfrm>
            <a:off x="1449325" y="162050"/>
            <a:ext cx="61797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chemeClr val="dk1"/>
                </a:solidFill>
                <a:latin typeface="Comfortaa"/>
                <a:ea typeface="Comfortaa"/>
                <a:cs typeface="Comfortaa"/>
                <a:sym typeface="Comfortaa"/>
              </a:rPr>
              <a:t>Reflection Gallery</a:t>
            </a:r>
            <a:endParaRPr sz="4800">
              <a:latin typeface="Comfortaa"/>
              <a:ea typeface="Comfortaa"/>
              <a:cs typeface="Comfortaa"/>
              <a:sym typeface="Comforta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subTitle" idx="1"/>
          </p:nvPr>
        </p:nvSpPr>
        <p:spPr>
          <a:xfrm>
            <a:off x="300200" y="1454025"/>
            <a:ext cx="8520600" cy="34524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a:solidFill>
                  <a:srgbClr val="FFFFFF"/>
                </a:solidFill>
                <a:latin typeface="Questrial"/>
                <a:ea typeface="Questrial"/>
                <a:cs typeface="Questrial"/>
                <a:sym typeface="Questrial"/>
              </a:rPr>
              <a:t>We took inspiration from the Guatemalan Team headed by Miriam Lucrecia Higueros Aldana. Their team is also tackling ways to </a:t>
            </a:r>
            <a:endParaRPr>
              <a:solidFill>
                <a:srgbClr val="FFFFFF"/>
              </a:solidFill>
              <a:latin typeface="Questrial"/>
              <a:ea typeface="Questrial"/>
              <a:cs typeface="Questrial"/>
              <a:sym typeface="Questrial"/>
            </a:endParaRPr>
          </a:p>
          <a:p>
            <a:pPr marL="0" lvl="0" indent="0" algn="l">
              <a:spcBef>
                <a:spcPts val="0"/>
              </a:spcBef>
              <a:spcAft>
                <a:spcPts val="0"/>
              </a:spcAft>
              <a:buNone/>
            </a:pPr>
            <a:r>
              <a:rPr lang="en">
                <a:solidFill>
                  <a:srgbClr val="FFFFFF"/>
                </a:solidFill>
                <a:latin typeface="Questrial"/>
                <a:ea typeface="Questrial"/>
                <a:cs typeface="Questrial"/>
                <a:sym typeface="Questrial"/>
              </a:rPr>
              <a:t>reduce water waste and we </a:t>
            </a:r>
            <a:endParaRPr>
              <a:solidFill>
                <a:srgbClr val="FFFFFF"/>
              </a:solidFill>
              <a:latin typeface="Questrial"/>
              <a:ea typeface="Questrial"/>
              <a:cs typeface="Questrial"/>
              <a:sym typeface="Questrial"/>
            </a:endParaRPr>
          </a:p>
          <a:p>
            <a:pPr marL="0" lvl="0" indent="0" algn="l" rtl="0">
              <a:spcBef>
                <a:spcPts val="0"/>
              </a:spcBef>
              <a:spcAft>
                <a:spcPts val="0"/>
              </a:spcAft>
              <a:buNone/>
            </a:pPr>
            <a:r>
              <a:rPr lang="en">
                <a:solidFill>
                  <a:srgbClr val="FFFFFF"/>
                </a:solidFill>
                <a:latin typeface="Questrial"/>
                <a:ea typeface="Questrial"/>
                <a:cs typeface="Questrial"/>
                <a:sym typeface="Questrial"/>
              </a:rPr>
              <a:t>were impressed with their </a:t>
            </a:r>
            <a:endParaRPr>
              <a:solidFill>
                <a:srgbClr val="FFFFFF"/>
              </a:solidFill>
              <a:latin typeface="Questrial"/>
              <a:ea typeface="Questrial"/>
              <a:cs typeface="Questrial"/>
              <a:sym typeface="Questrial"/>
            </a:endParaRPr>
          </a:p>
          <a:p>
            <a:pPr marL="0" lvl="0" indent="0" algn="l">
              <a:spcBef>
                <a:spcPts val="0"/>
              </a:spcBef>
              <a:spcAft>
                <a:spcPts val="0"/>
              </a:spcAft>
              <a:buNone/>
            </a:pPr>
            <a:r>
              <a:rPr lang="en">
                <a:solidFill>
                  <a:srgbClr val="FFFFFF"/>
                </a:solidFill>
                <a:latin typeface="Questrial"/>
                <a:ea typeface="Questrial"/>
                <a:cs typeface="Questrial"/>
                <a:sym typeface="Questrial"/>
              </a:rPr>
              <a:t>innovations!</a:t>
            </a:r>
            <a:endParaRPr>
              <a:solidFill>
                <a:srgbClr val="FFFFFF"/>
              </a:solidFill>
              <a:latin typeface="Questrial"/>
              <a:ea typeface="Questrial"/>
              <a:cs typeface="Questrial"/>
              <a:sym typeface="Questrial"/>
            </a:endParaRPr>
          </a:p>
          <a:p>
            <a:pPr marL="0" lvl="0" indent="0" algn="l" rtl="0">
              <a:lnSpc>
                <a:spcPct val="115000"/>
              </a:lnSpc>
              <a:spcBef>
                <a:spcPts val="0"/>
              </a:spcBef>
              <a:spcAft>
                <a:spcPts val="0"/>
              </a:spcAft>
              <a:buNone/>
            </a:pPr>
            <a:endParaRPr sz="1050">
              <a:solidFill>
                <a:srgbClr val="FFFFFF"/>
              </a:solidFill>
            </a:endParaRPr>
          </a:p>
          <a:p>
            <a:pPr marL="0" lvl="0" indent="0" algn="l" rtl="0">
              <a:spcBef>
                <a:spcPts val="0"/>
              </a:spcBef>
              <a:spcAft>
                <a:spcPts val="0"/>
              </a:spcAft>
              <a:buNone/>
            </a:pPr>
            <a:endParaRPr>
              <a:solidFill>
                <a:srgbClr val="FFFFFF"/>
              </a:solidFill>
            </a:endParaRPr>
          </a:p>
        </p:txBody>
      </p:sp>
      <p:sp>
        <p:nvSpPr>
          <p:cNvPr id="91" name="Shape 91"/>
          <p:cNvSpPr/>
          <p:nvPr/>
        </p:nvSpPr>
        <p:spPr>
          <a:xfrm>
            <a:off x="1470650" y="190475"/>
            <a:ext cx="61797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5200">
                <a:solidFill>
                  <a:schemeClr val="dk1"/>
                </a:solidFill>
                <a:latin typeface="Comfortaa"/>
                <a:ea typeface="Comfortaa"/>
                <a:cs typeface="Comfortaa"/>
                <a:sym typeface="Comfortaa"/>
              </a:rPr>
              <a:t>Partner School</a:t>
            </a:r>
            <a:endParaRPr>
              <a:latin typeface="Comfortaa"/>
              <a:ea typeface="Comfortaa"/>
              <a:cs typeface="Comfortaa"/>
              <a:sym typeface="Comfortaa"/>
            </a:endParaRPr>
          </a:p>
        </p:txBody>
      </p:sp>
      <p:pic>
        <p:nvPicPr>
          <p:cNvPr id="92" name="Shape 92"/>
          <p:cNvPicPr preferRelativeResize="0"/>
          <p:nvPr/>
        </p:nvPicPr>
        <p:blipFill>
          <a:blip r:embed="rId3">
            <a:alphaModFix/>
          </a:blip>
          <a:stretch>
            <a:fillRect/>
          </a:stretch>
        </p:blipFill>
        <p:spPr>
          <a:xfrm>
            <a:off x="5302025" y="2637100"/>
            <a:ext cx="3227450" cy="1853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ubTitle" idx="1"/>
          </p:nvPr>
        </p:nvSpPr>
        <p:spPr>
          <a:xfrm>
            <a:off x="311700" y="1462525"/>
            <a:ext cx="8520600" cy="345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dk1"/>
                </a:solidFill>
                <a:latin typeface="Questrial"/>
                <a:ea typeface="Questrial"/>
                <a:cs typeface="Questrial"/>
                <a:sym typeface="Questrial"/>
              </a:rPr>
              <a:t>After researching about water, we realized that some of our daily routines actually waste a lot of it, especially for hygienic purposes. We decided to modify the normal toothbrush by placing filters inside of it. Our invention allows us to limit not only the amount of water that is lost when the faucet is run but also, limit the amount of bacteria that is spread when people use contaminated water to brush their teeth, maximizing the amount of purified water available to impoverished regions.</a:t>
            </a:r>
            <a:endParaRPr sz="2400">
              <a:solidFill>
                <a:srgbClr val="FFFFFF"/>
              </a:solidFill>
              <a:latin typeface="Questrial"/>
              <a:ea typeface="Questrial"/>
              <a:cs typeface="Questrial"/>
              <a:sym typeface="Questrial"/>
            </a:endParaRPr>
          </a:p>
        </p:txBody>
      </p:sp>
      <p:sp>
        <p:nvSpPr>
          <p:cNvPr id="98" name="Shape 98"/>
          <p:cNvSpPr/>
          <p:nvPr/>
        </p:nvSpPr>
        <p:spPr>
          <a:xfrm>
            <a:off x="1470650" y="190475"/>
            <a:ext cx="61797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5200">
                <a:solidFill>
                  <a:schemeClr val="dk1"/>
                </a:solidFill>
                <a:latin typeface="Comfortaa"/>
                <a:ea typeface="Comfortaa"/>
                <a:cs typeface="Comfortaa"/>
                <a:sym typeface="Comfortaa"/>
              </a:rPr>
              <a:t>The Solution</a:t>
            </a:r>
            <a:endParaRPr>
              <a:latin typeface="Comfortaa"/>
              <a:ea typeface="Comfortaa"/>
              <a:cs typeface="Comfortaa"/>
              <a:sym typeface="Comforta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p:nvPr/>
        </p:nvSpPr>
        <p:spPr>
          <a:xfrm>
            <a:off x="274325" y="190475"/>
            <a:ext cx="8558100" cy="1082100"/>
          </a:xfrm>
          <a:prstGeom prst="roundRect">
            <a:avLst>
              <a:gd name="adj" fmla="val 16667"/>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solidFill>
                  <a:schemeClr val="dk1"/>
                </a:solidFill>
                <a:latin typeface="Comfortaa"/>
                <a:ea typeface="Comfortaa"/>
                <a:cs typeface="Comfortaa"/>
                <a:sym typeface="Comfortaa"/>
              </a:rPr>
              <a:t>The Solution/Implementation- Evidence Gallery</a:t>
            </a:r>
            <a:endParaRPr sz="3600">
              <a:latin typeface="Comfortaa"/>
              <a:ea typeface="Comfortaa"/>
              <a:cs typeface="Comfortaa"/>
              <a:sym typeface="Comfortaa"/>
            </a:endParaRPr>
          </a:p>
        </p:txBody>
      </p:sp>
      <p:sp>
        <p:nvSpPr>
          <p:cNvPr id="104" name="Shape 104" title="IMG_1868.MOV">
            <a:hlinkClick r:id="rId3"/>
          </p:cNvPr>
          <p:cNvSpPr/>
          <p:nvPr/>
        </p:nvSpPr>
        <p:spPr>
          <a:xfrm>
            <a:off x="816392" y="1646650"/>
            <a:ext cx="4018234" cy="3013675"/>
          </a:xfrm>
          <a:prstGeom prst="rect">
            <a:avLst/>
          </a:prstGeom>
          <a:noFill/>
          <a:ln>
            <a:noFill/>
          </a:ln>
        </p:spPr>
      </p:sp>
      <p:sp>
        <p:nvSpPr>
          <p:cNvPr id="105" name="Shape 105"/>
          <p:cNvSpPr txBox="1"/>
          <p:nvPr/>
        </p:nvSpPr>
        <p:spPr>
          <a:xfrm>
            <a:off x="5296575" y="1727950"/>
            <a:ext cx="3247800" cy="25890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2400">
                <a:solidFill>
                  <a:srgbClr val="FFFFFF"/>
                </a:solidFill>
                <a:latin typeface="Questrial"/>
                <a:ea typeface="Questrial"/>
                <a:cs typeface="Questrial"/>
                <a:sym typeface="Questrial"/>
              </a:rPr>
              <a:t>This is a video explaining our innovation and what motivated us to pursue this topic.</a:t>
            </a:r>
            <a:endParaRPr sz="2400">
              <a:solidFill>
                <a:srgbClr val="FFFFFF"/>
              </a:solidFill>
              <a:latin typeface="Questrial"/>
              <a:ea typeface="Questrial"/>
              <a:cs typeface="Questrial"/>
              <a:sym typeface="Quest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640</Words>
  <Application>Microsoft Office PowerPoint</Application>
  <PresentationFormat>On-screen Show (16:9)</PresentationFormat>
  <Paragraphs>53</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Comfortaa</vt:lpstr>
      <vt:lpstr>Questrial</vt:lpstr>
      <vt:lpstr>Simple Dark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CHURCH, KIMBERLY</dc:creator>
  <cp:lastModifiedBy>CHURCH, KIMBERLY</cp:lastModifiedBy>
  <cp:revision>1</cp:revision>
  <dcterms:modified xsi:type="dcterms:W3CDTF">2018-05-02T18:37:33Z</dcterms:modified>
</cp:coreProperties>
</file>