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9" r:id="rId14"/>
    <p:sldId id="267" r:id="rId15"/>
  </p:sldIdLst>
  <p:sldSz cx="9144000" cy="5143500" type="screen16x9"/>
  <p:notesSz cx="6858000" cy="9144000"/>
  <p:embeddedFontLst>
    <p:embeddedFont>
      <p:font typeface="Roboto" panose="02000000000000000000" pitchFamily="2"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92"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45948334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drive.google.com/open?id=1-qAaZP5_GHl7f4FGQVs96syYVI3nLmby"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path.org/power-of-vaccines/improving-delivery.php"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www.gsk.com/en-gb/behind-the-science/access-to-healthcare/making-our-vaccines-more-accessible/"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subTitle" idx="1"/>
          </p:nvPr>
        </p:nvSpPr>
        <p:spPr>
          <a:xfrm>
            <a:off x="3649975" y="1462525"/>
            <a:ext cx="5182200" cy="3452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dirty="0">
                <a:solidFill>
                  <a:srgbClr val="FFFFFF"/>
                </a:solidFill>
              </a:rPr>
              <a:t>Health and Wellness</a:t>
            </a:r>
            <a:endParaRPr b="1" dirty="0">
              <a:solidFill>
                <a:srgbClr val="FFFFFF"/>
              </a:solidFill>
            </a:endParaRPr>
          </a:p>
          <a:p>
            <a:pPr marL="457200" lvl="0" indent="-317500" algn="l" rtl="0">
              <a:spcBef>
                <a:spcPts val="0"/>
              </a:spcBef>
              <a:spcAft>
                <a:spcPts val="0"/>
              </a:spcAft>
              <a:buClr>
                <a:srgbClr val="FFFFFF"/>
              </a:buClr>
              <a:buSzPts val="1400"/>
              <a:buChar char="●"/>
            </a:pPr>
            <a:r>
              <a:rPr lang="en" sz="1400" dirty="0">
                <a:solidFill>
                  <a:srgbClr val="FFFFFF"/>
                </a:solidFill>
              </a:rPr>
              <a:t>Our SDG supports the research and development of vaccines and medicines for communicable and non-communicable diseases that primarily affect developing countries and facilitate access to affordable essential medicines and vaccines. This is with accordance with the Doha Declaration on the TRIPS Agreement and Public Health, which affirms the right of developing countries to make full use of the provisions of the Agreement on Trade-Related Aspects of Intellectual Property Rights with regard to flexibility to protect public health and, in particular, provide access to medicines for </a:t>
            </a:r>
            <a:r>
              <a:rPr lang="en" sz="1400" dirty="0" smtClean="0">
                <a:solidFill>
                  <a:srgbClr val="FFFFFF"/>
                </a:solidFill>
              </a:rPr>
              <a:t>all</a:t>
            </a:r>
            <a:r>
              <a:rPr lang="en" sz="1400" dirty="0" smtClean="0">
                <a:solidFill>
                  <a:srgbClr val="FFFFFF"/>
                </a:solidFill>
              </a:rPr>
              <a:t>. </a:t>
            </a:r>
          </a:p>
          <a:p>
            <a:pPr marL="457200" lvl="0" indent="-317500" algn="l" rtl="0">
              <a:spcBef>
                <a:spcPts val="0"/>
              </a:spcBef>
              <a:spcAft>
                <a:spcPts val="0"/>
              </a:spcAft>
              <a:buClr>
                <a:srgbClr val="FFFFFF"/>
              </a:buClr>
              <a:buSzPts val="1400"/>
              <a:buChar char="●"/>
            </a:pPr>
            <a:endParaRPr lang="en" sz="1400" dirty="0">
              <a:solidFill>
                <a:srgbClr val="FFFFFF"/>
              </a:solidFill>
            </a:endParaRPr>
          </a:p>
          <a:p>
            <a:pPr marL="139700" lvl="0" indent="0" algn="l" rtl="0">
              <a:spcBef>
                <a:spcPts val="0"/>
              </a:spcBef>
              <a:spcAft>
                <a:spcPts val="0"/>
              </a:spcAft>
              <a:buClr>
                <a:srgbClr val="FFFFFF"/>
              </a:buClr>
              <a:buSzPts val="1400"/>
            </a:pPr>
            <a:r>
              <a:rPr lang="en" sz="1400" dirty="0" smtClean="0">
                <a:solidFill>
                  <a:srgbClr val="FFFFFF"/>
                </a:solidFill>
              </a:rPr>
              <a:t>Students: Monalaine Santos and Neha Bajaj  </a:t>
            </a:r>
          </a:p>
          <a:p>
            <a:pPr marL="139700" lvl="0" indent="0" algn="l" rtl="0">
              <a:spcBef>
                <a:spcPts val="0"/>
              </a:spcBef>
              <a:spcAft>
                <a:spcPts val="0"/>
              </a:spcAft>
              <a:buClr>
                <a:srgbClr val="FFFFFF"/>
              </a:buClr>
              <a:buSzPts val="1400"/>
            </a:pPr>
            <a:r>
              <a:rPr lang="en" sz="1400" dirty="0" smtClean="0">
                <a:solidFill>
                  <a:srgbClr val="FFFFFF"/>
                </a:solidFill>
              </a:rPr>
              <a:t>School: Lebanon Trail High School, USA  </a:t>
            </a:r>
          </a:p>
          <a:p>
            <a:pPr marL="139700" lvl="0" indent="0" algn="l" rtl="0">
              <a:spcBef>
                <a:spcPts val="0"/>
              </a:spcBef>
              <a:spcAft>
                <a:spcPts val="0"/>
              </a:spcAft>
              <a:buClr>
                <a:srgbClr val="FFFFFF"/>
              </a:buClr>
              <a:buSzPts val="1400"/>
            </a:pPr>
            <a:r>
              <a:rPr lang="en" sz="1400" dirty="0" smtClean="0">
                <a:solidFill>
                  <a:srgbClr val="FFFFFF"/>
                </a:solidFill>
              </a:rPr>
              <a:t>Teacher:  Kimberly Church</a:t>
            </a:r>
            <a:endParaRPr lang="en" sz="1400" dirty="0" smtClean="0">
              <a:solidFill>
                <a:srgbClr val="FFFFFF"/>
              </a:solidFill>
            </a:endParaRPr>
          </a:p>
        </p:txBody>
      </p:sp>
      <p:sp>
        <p:nvSpPr>
          <p:cNvPr id="55" name="Shape 55"/>
          <p:cNvSpPr/>
          <p:nvPr/>
        </p:nvSpPr>
        <p:spPr>
          <a:xfrm>
            <a:off x="2011675" y="190475"/>
            <a:ext cx="50292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5200">
                <a:solidFill>
                  <a:schemeClr val="dk1"/>
                </a:solidFill>
              </a:rPr>
              <a:t>The Big Idea</a:t>
            </a:r>
            <a:endParaRPr/>
          </a:p>
        </p:txBody>
      </p:sp>
      <p:sp>
        <p:nvSpPr>
          <p:cNvPr id="56" name="Shape 56"/>
          <p:cNvSpPr/>
          <p:nvPr/>
        </p:nvSpPr>
        <p:spPr>
          <a:xfrm>
            <a:off x="406775" y="2689825"/>
            <a:ext cx="2017500" cy="17793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r>
              <a:rPr lang="en"/>
              <a:t>This is where the picture of te SDG goes, then delete this box</a:t>
            </a:r>
            <a:endParaRPr/>
          </a:p>
        </p:txBody>
      </p:sp>
      <p:pic>
        <p:nvPicPr>
          <p:cNvPr id="57" name="Shape 57" descr="Image result for health and wellbeing sdg"/>
          <p:cNvPicPr preferRelativeResize="0"/>
          <p:nvPr/>
        </p:nvPicPr>
        <p:blipFill>
          <a:blip r:embed="rId3">
            <a:alphaModFix/>
          </a:blip>
          <a:stretch>
            <a:fillRect/>
          </a:stretch>
        </p:blipFill>
        <p:spPr>
          <a:xfrm>
            <a:off x="212225" y="1607725"/>
            <a:ext cx="3157875" cy="330720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subTitle" idx="1"/>
          </p:nvPr>
        </p:nvSpPr>
        <p:spPr>
          <a:xfrm>
            <a:off x="311700" y="1462525"/>
            <a:ext cx="3345900" cy="3452400"/>
          </a:xfrm>
          <a:prstGeom prst="rect">
            <a:avLst/>
          </a:prstGeom>
        </p:spPr>
        <p:txBody>
          <a:bodyPr spcFirstLastPara="1" wrap="square" lIns="91425" tIns="91425" rIns="91425" bIns="91425" anchor="t" anchorCtr="0">
            <a:noAutofit/>
          </a:bodyPr>
          <a:lstStyle/>
          <a:p>
            <a:pPr marL="0" marR="25400" lvl="0" indent="0" algn="l" rtl="0">
              <a:lnSpc>
                <a:spcPct val="115000"/>
              </a:lnSpc>
              <a:spcBef>
                <a:spcPts val="0"/>
              </a:spcBef>
              <a:spcAft>
                <a:spcPts val="0"/>
              </a:spcAft>
              <a:buNone/>
            </a:pPr>
            <a:r>
              <a:rPr lang="en" sz="2000" dirty="0">
                <a:solidFill>
                  <a:srgbClr val="FFFFFF"/>
                </a:solidFill>
              </a:rPr>
              <a:t>One solution to help doctors </a:t>
            </a:r>
            <a:r>
              <a:rPr lang="en" sz="2000" dirty="0" smtClean="0">
                <a:solidFill>
                  <a:srgbClr val="FFFFFF"/>
                </a:solidFill>
              </a:rPr>
              <a:t>help more </a:t>
            </a:r>
            <a:r>
              <a:rPr lang="en" sz="2000" dirty="0">
                <a:solidFill>
                  <a:srgbClr val="FFFFFF"/>
                </a:solidFill>
              </a:rPr>
              <a:t>efficiently is a virtual reality </a:t>
            </a:r>
            <a:r>
              <a:rPr lang="en" sz="2000" dirty="0" smtClean="0">
                <a:solidFill>
                  <a:srgbClr val="FFFFFF"/>
                </a:solidFill>
              </a:rPr>
              <a:t>operated robotic health care practice. </a:t>
            </a:r>
            <a:r>
              <a:rPr lang="en" sz="2000" dirty="0">
                <a:solidFill>
                  <a:srgbClr val="FFFFFF"/>
                </a:solidFill>
              </a:rPr>
              <a:t>This innovation can replicate a simulation of a patient </a:t>
            </a:r>
            <a:r>
              <a:rPr lang="en" sz="2000" dirty="0" smtClean="0">
                <a:solidFill>
                  <a:srgbClr val="FFFFFF"/>
                </a:solidFill>
              </a:rPr>
              <a:t>for surgery, laproscopic surgery, or other needs.</a:t>
            </a:r>
            <a:endParaRPr sz="2000" dirty="0">
              <a:solidFill>
                <a:srgbClr val="FFFFFF"/>
              </a:solidFill>
            </a:endParaRPr>
          </a:p>
          <a:p>
            <a:pPr marL="0" lvl="0" indent="0" rtl="0">
              <a:spcBef>
                <a:spcPts val="0"/>
              </a:spcBef>
              <a:spcAft>
                <a:spcPts val="0"/>
              </a:spcAft>
              <a:buNone/>
            </a:pPr>
            <a:endParaRPr sz="2000" dirty="0">
              <a:solidFill>
                <a:srgbClr val="FFFFFF"/>
              </a:solidFill>
            </a:endParaRPr>
          </a:p>
        </p:txBody>
      </p:sp>
      <p:sp>
        <p:nvSpPr>
          <p:cNvPr id="109" name="Shape 109"/>
          <p:cNvSpPr/>
          <p:nvPr/>
        </p:nvSpPr>
        <p:spPr>
          <a:xfrm>
            <a:off x="274325" y="190475"/>
            <a:ext cx="85581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4000" dirty="0">
                <a:solidFill>
                  <a:schemeClr val="dk1"/>
                </a:solidFill>
              </a:rPr>
              <a:t>The Solution- Test </a:t>
            </a:r>
            <a:r>
              <a:rPr lang="en" sz="4000" dirty="0" smtClean="0">
                <a:solidFill>
                  <a:schemeClr val="dk1"/>
                </a:solidFill>
              </a:rPr>
              <a:t>Gallery- step 2</a:t>
            </a:r>
            <a:endParaRPr sz="4000" dirty="0"/>
          </a:p>
        </p:txBody>
      </p:sp>
      <p:pic>
        <p:nvPicPr>
          <p:cNvPr id="1026" name="Picture 2" descr="Image result for robotic surge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1657350"/>
            <a:ext cx="4907684" cy="3273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subTitle" idx="1"/>
          </p:nvPr>
        </p:nvSpPr>
        <p:spPr>
          <a:xfrm>
            <a:off x="311700" y="1462525"/>
            <a:ext cx="8520600" cy="345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FFFFFF"/>
                </a:solidFill>
              </a:rPr>
              <a:t>In addition, some physicians must stay in an accessible position to provide guard service to the people of the world. Many doctors who are parked and can be sent immediately allow fast and quality care for people around the world.</a:t>
            </a:r>
            <a:endParaRPr dirty="0">
              <a:solidFill>
                <a:srgbClr val="FFFFFF"/>
              </a:solidFill>
            </a:endParaRPr>
          </a:p>
        </p:txBody>
      </p:sp>
      <p:sp>
        <p:nvSpPr>
          <p:cNvPr id="115" name="Shape 115"/>
          <p:cNvSpPr/>
          <p:nvPr/>
        </p:nvSpPr>
        <p:spPr>
          <a:xfrm>
            <a:off x="274325" y="190475"/>
            <a:ext cx="85581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4000">
                <a:solidFill>
                  <a:schemeClr val="dk1"/>
                </a:solidFill>
              </a:rPr>
              <a:t>The Solution- Test Gallery 2</a:t>
            </a:r>
            <a:endParaRPr sz="4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subTitle" idx="1"/>
          </p:nvPr>
        </p:nvSpPr>
        <p:spPr>
          <a:xfrm>
            <a:off x="311700" y="1477814"/>
            <a:ext cx="8520600" cy="33516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r>
              <a:rPr lang="en">
                <a:solidFill>
                  <a:srgbClr val="FFFFFF"/>
                </a:solidFill>
              </a:rPr>
              <a:t>Also, transport can be used to spread vaccines. We can use airplanes to launch vaccines and other medical supplies into war zones. This allows more soldiers to survive. It also reduces the spread of diseases and improves the quality of life in the least developed countries.</a:t>
            </a:r>
            <a:endParaRPr>
              <a:solidFill>
                <a:srgbClr val="FFFFFF"/>
              </a:solidFill>
            </a:endParaRPr>
          </a:p>
          <a:p>
            <a:pPr marL="0" lvl="0" indent="0" algn="l" rtl="0">
              <a:spcBef>
                <a:spcPts val="0"/>
              </a:spcBef>
              <a:spcAft>
                <a:spcPts val="0"/>
              </a:spcAft>
              <a:buNone/>
            </a:pPr>
            <a:endParaRPr>
              <a:solidFill>
                <a:srgbClr val="FFFFFF"/>
              </a:solidFill>
            </a:endParaRPr>
          </a:p>
        </p:txBody>
      </p:sp>
      <p:sp>
        <p:nvSpPr>
          <p:cNvPr id="121" name="Shape 121"/>
          <p:cNvSpPr/>
          <p:nvPr/>
        </p:nvSpPr>
        <p:spPr>
          <a:xfrm>
            <a:off x="274325" y="190475"/>
            <a:ext cx="85581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4000">
                <a:solidFill>
                  <a:schemeClr val="dk1"/>
                </a:solidFill>
              </a:rPr>
              <a:t>The Solution- Test Gallery 3</a:t>
            </a:r>
            <a:endParaRPr sz="4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subTitle" idx="1"/>
          </p:nvPr>
        </p:nvSpPr>
        <p:spPr>
          <a:xfrm>
            <a:off x="311700" y="1477814"/>
            <a:ext cx="8520600" cy="3351600"/>
          </a:xfrm>
          <a:prstGeom prst="rect">
            <a:avLst/>
          </a:prstGeom>
        </p:spPr>
        <p:txBody>
          <a:bodyPr spcFirstLastPara="1" wrap="square" lIns="91425" tIns="91425" rIns="91425" bIns="91425" anchor="t" anchorCtr="0">
            <a:noAutofit/>
          </a:bodyPr>
          <a:lstStyle/>
          <a:p>
            <a:pPr marL="0" lvl="0" indent="0" algn="l"/>
            <a:r>
              <a:rPr lang="en-US" dirty="0"/>
              <a:t>Using VR to connect to a microchip that has been inserted in the patient to look for abnormalities, rather than use </a:t>
            </a:r>
            <a:r>
              <a:rPr lang="en-US" dirty="0" smtClean="0"/>
              <a:t>surgery.</a:t>
            </a:r>
            <a:endParaRPr dirty="0">
              <a:solidFill>
                <a:srgbClr val="FFFFFF"/>
              </a:solidFill>
            </a:endParaRPr>
          </a:p>
        </p:txBody>
      </p:sp>
      <p:sp>
        <p:nvSpPr>
          <p:cNvPr id="121" name="Shape 121"/>
          <p:cNvSpPr/>
          <p:nvPr/>
        </p:nvSpPr>
        <p:spPr>
          <a:xfrm>
            <a:off x="274325" y="190475"/>
            <a:ext cx="85581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4000" dirty="0">
                <a:solidFill>
                  <a:schemeClr val="dk1"/>
                </a:solidFill>
              </a:rPr>
              <a:t>The Solution- </a:t>
            </a:r>
            <a:r>
              <a:rPr lang="en" sz="4000" dirty="0" smtClean="0">
                <a:solidFill>
                  <a:schemeClr val="dk1"/>
                </a:solidFill>
              </a:rPr>
              <a:t>Extension Project</a:t>
            </a:r>
            <a:endParaRPr sz="4000" dirty="0"/>
          </a:p>
        </p:txBody>
      </p:sp>
      <p:pic>
        <p:nvPicPr>
          <p:cNvPr id="3074"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3582" y="3099428"/>
            <a:ext cx="2282825" cy="1760016"/>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4" descr="Image result for doctor using V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octor using V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8" descr="Image result for doctor using VR"/>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10" descr="Image result for doctor using VR"/>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2" descr="Image result for doctor using VR"/>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86" name="Picture 14" descr="Relat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2571750"/>
            <a:ext cx="3276600" cy="245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5209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subTitle" idx="1"/>
          </p:nvPr>
        </p:nvSpPr>
        <p:spPr>
          <a:xfrm>
            <a:off x="274325" y="1462500"/>
            <a:ext cx="8558100" cy="357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This project allows many people to get a better lifestyle. When our innovations reach more people in a short period of time, we can expect an increase in the health and well-being of people all around the world. </a:t>
            </a:r>
            <a:endParaRPr>
              <a:solidFill>
                <a:srgbClr val="FFFFFF"/>
              </a:solidFill>
            </a:endParaRPr>
          </a:p>
        </p:txBody>
      </p:sp>
      <p:sp>
        <p:nvSpPr>
          <p:cNvPr id="127" name="Shape 127"/>
          <p:cNvSpPr/>
          <p:nvPr/>
        </p:nvSpPr>
        <p:spPr>
          <a:xfrm>
            <a:off x="274325" y="190475"/>
            <a:ext cx="85581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4000">
                <a:solidFill>
                  <a:schemeClr val="dk1"/>
                </a:solidFill>
              </a:rPr>
              <a:t>The Reflection Gallery 2</a:t>
            </a:r>
            <a:endParaRPr sz="4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subTitle" idx="1"/>
          </p:nvPr>
        </p:nvSpPr>
        <p:spPr>
          <a:xfrm>
            <a:off x="38400" y="1504950"/>
            <a:ext cx="8937000" cy="3452400"/>
          </a:xfrm>
          <a:prstGeom prst="rect">
            <a:avLst/>
          </a:prstGeom>
        </p:spPr>
        <p:txBody>
          <a:bodyPr spcFirstLastPara="1" wrap="square" lIns="91425" tIns="91425" rIns="91425" bIns="91425" anchor="t" anchorCtr="0">
            <a:noAutofit/>
          </a:bodyPr>
          <a:lstStyle/>
          <a:p>
            <a:pPr marL="0" marR="25400" lvl="0" indent="0" rtl="0">
              <a:lnSpc>
                <a:spcPct val="115000"/>
              </a:lnSpc>
              <a:spcBef>
                <a:spcPts val="0"/>
              </a:spcBef>
              <a:spcAft>
                <a:spcPts val="0"/>
              </a:spcAft>
              <a:buNone/>
            </a:pPr>
            <a:r>
              <a:rPr lang="en" dirty="0">
                <a:solidFill>
                  <a:srgbClr val="FFFFFF"/>
                </a:solidFill>
              </a:rPr>
              <a:t>Virtual </a:t>
            </a:r>
            <a:r>
              <a:rPr lang="en" dirty="0" smtClean="0">
                <a:solidFill>
                  <a:srgbClr val="FFFFFF"/>
                </a:solidFill>
              </a:rPr>
              <a:t>Reality Robotic </a:t>
            </a:r>
            <a:r>
              <a:rPr lang="en" dirty="0">
                <a:solidFill>
                  <a:srgbClr val="FFFFFF"/>
                </a:solidFill>
              </a:rPr>
              <a:t>Surgical Practice</a:t>
            </a:r>
            <a:endParaRPr dirty="0">
              <a:solidFill>
                <a:srgbClr val="FFFFFF"/>
              </a:solidFill>
            </a:endParaRPr>
          </a:p>
          <a:p>
            <a:r>
              <a:rPr lang="en-US" sz="2000" dirty="0"/>
              <a:t>It began as an idea to help others get access to good doctors, and doctors getting access to patients and patient care practice through VR.  It has evolved into health care practice that can be operated with VR/robotics. </a:t>
            </a:r>
            <a:endParaRPr lang="en-US" sz="2000" dirty="0" smtClean="0"/>
          </a:p>
          <a:p>
            <a:r>
              <a:rPr lang="en-US" sz="2000" dirty="0"/>
              <a:t> </a:t>
            </a:r>
          </a:p>
          <a:p>
            <a:r>
              <a:rPr lang="en-US" sz="2000" dirty="0"/>
              <a:t>Imagine a doctor in the U.S., and a sick patient at a clinic in Guatemala.  Using satellite technology, a doctor, using VR, can operate the robotic limbs of the machine in Guatemala and perform the surgery, just as the doctor in the U.S. performs robotic surgery on their patients here, but the only difference is that it is being operated from a distance.  </a:t>
            </a:r>
          </a:p>
          <a:p>
            <a:pPr marL="0" lvl="0" indent="0" algn="l" rtl="0">
              <a:spcBef>
                <a:spcPts val="0"/>
              </a:spcBef>
              <a:spcAft>
                <a:spcPts val="0"/>
              </a:spcAft>
              <a:buNone/>
            </a:pPr>
            <a:endParaRPr sz="2600" dirty="0">
              <a:solidFill>
                <a:schemeClr val="dk1"/>
              </a:solidFill>
            </a:endParaRPr>
          </a:p>
        </p:txBody>
      </p:sp>
      <p:sp>
        <p:nvSpPr>
          <p:cNvPr id="103" name="Shape 103"/>
          <p:cNvSpPr/>
          <p:nvPr/>
        </p:nvSpPr>
        <p:spPr>
          <a:xfrm>
            <a:off x="311700" y="190475"/>
            <a:ext cx="83904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4800" dirty="0" smtClean="0">
                <a:solidFill>
                  <a:schemeClr val="dk1"/>
                </a:solidFill>
              </a:rPr>
              <a:t>Solution Preview</a:t>
            </a:r>
            <a:endParaRPr sz="4800" dirty="0"/>
          </a:p>
        </p:txBody>
      </p:sp>
    </p:spTree>
    <p:extLst>
      <p:ext uri="{BB962C8B-B14F-4D97-AF65-F5344CB8AC3E}">
        <p14:creationId xmlns:p14="http://schemas.microsoft.com/office/powerpoint/2010/main" val="76310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Shape 62" title="3A_English.mp4">
            <a:hlinkClick r:id="rId3"/>
          </p:cNvPr>
          <p:cNvPicPr preferRelativeResize="0"/>
          <p:nvPr/>
        </p:nvPicPr>
        <p:blipFill>
          <a:blip r:embed="rId4">
            <a:alphaModFix/>
          </a:blip>
          <a:stretch>
            <a:fillRect/>
          </a:stretch>
        </p:blipFill>
        <p:spPr>
          <a:xfrm>
            <a:off x="1044100" y="125250"/>
            <a:ext cx="6461525" cy="4846150"/>
          </a:xfrm>
          <a:prstGeom prst="rect">
            <a:avLst/>
          </a:prstGeom>
          <a:noFill/>
          <a:ln>
            <a:noFill/>
          </a:ln>
        </p:spPr>
      </p:pic>
      <p:sp>
        <p:nvSpPr>
          <p:cNvPr id="63" name="Shape 63"/>
          <p:cNvSpPr txBox="1"/>
          <p:nvPr/>
        </p:nvSpPr>
        <p:spPr>
          <a:xfrm>
            <a:off x="932275" y="117225"/>
            <a:ext cx="6766800" cy="2250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dirty="0" smtClean="0">
                <a:solidFill>
                  <a:srgbClr val="FFFFFF"/>
                </a:solidFill>
              </a:rPr>
              <a:t>Click Image </a:t>
            </a:r>
            <a:r>
              <a:rPr lang="en" dirty="0">
                <a:solidFill>
                  <a:srgbClr val="FFFFFF"/>
                </a:solidFill>
              </a:rPr>
              <a:t>to </a:t>
            </a:r>
            <a:r>
              <a:rPr lang="en" dirty="0" smtClean="0">
                <a:solidFill>
                  <a:srgbClr val="FFFFFF"/>
                </a:solidFill>
              </a:rPr>
              <a:t>Play Video In English (must be in slideshow mode)</a:t>
            </a:r>
            <a:endParaRPr dirty="0">
              <a:solidFill>
                <a:srgbClr val="FFFF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subTitle" idx="1"/>
          </p:nvPr>
        </p:nvSpPr>
        <p:spPr>
          <a:xfrm>
            <a:off x="284950" y="1420754"/>
            <a:ext cx="8520600" cy="34524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Clr>
                <a:srgbClr val="FFFFFF"/>
              </a:buClr>
              <a:buSzPts val="2800"/>
              <a:buChar char="●"/>
            </a:pPr>
            <a:r>
              <a:rPr lang="en">
                <a:solidFill>
                  <a:srgbClr val="FFFFFF"/>
                </a:solidFill>
              </a:rPr>
              <a:t>What kind of technology do doctors need?</a:t>
            </a:r>
            <a:endParaRPr>
              <a:solidFill>
                <a:srgbClr val="FFFFFF"/>
              </a:solidFill>
            </a:endParaRPr>
          </a:p>
          <a:p>
            <a:pPr marL="457200" lvl="0" indent="-406400" algn="l" rtl="0">
              <a:spcBef>
                <a:spcPts val="0"/>
              </a:spcBef>
              <a:spcAft>
                <a:spcPts val="0"/>
              </a:spcAft>
              <a:buClr>
                <a:srgbClr val="FFFFFF"/>
              </a:buClr>
              <a:buSzPts val="2800"/>
              <a:buChar char="●"/>
            </a:pPr>
            <a:r>
              <a:rPr lang="en">
                <a:solidFill>
                  <a:srgbClr val="FFFFFF"/>
                </a:solidFill>
              </a:rPr>
              <a:t>What diseases affect the world?</a:t>
            </a:r>
            <a:endParaRPr>
              <a:solidFill>
                <a:srgbClr val="FFFFFF"/>
              </a:solidFill>
            </a:endParaRPr>
          </a:p>
        </p:txBody>
      </p:sp>
      <p:sp>
        <p:nvSpPr>
          <p:cNvPr id="69" name="Shape 69"/>
          <p:cNvSpPr/>
          <p:nvPr/>
        </p:nvSpPr>
        <p:spPr>
          <a:xfrm>
            <a:off x="1120150" y="190475"/>
            <a:ext cx="68502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4800">
                <a:solidFill>
                  <a:schemeClr val="dk1"/>
                </a:solidFill>
              </a:rPr>
              <a:t>The Essential Question</a:t>
            </a:r>
            <a:endParaRPr sz="4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subTitle" idx="1"/>
          </p:nvPr>
        </p:nvSpPr>
        <p:spPr>
          <a:xfrm>
            <a:off x="300200" y="1595850"/>
            <a:ext cx="8520600" cy="243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latin typeface="Roboto"/>
                <a:ea typeface="Roboto"/>
                <a:cs typeface="Roboto"/>
                <a:sym typeface="Roboto"/>
              </a:rPr>
              <a:t>The challenge is to arrive at an innovation to adapt to the lack of preventive vaccines available to poor countries around the world, which is cost-effective and transport-efficient.</a:t>
            </a:r>
            <a:endParaRPr>
              <a:solidFill>
                <a:srgbClr val="FFFFFF"/>
              </a:solidFill>
            </a:endParaRPr>
          </a:p>
        </p:txBody>
      </p:sp>
      <p:sp>
        <p:nvSpPr>
          <p:cNvPr id="75" name="Shape 75"/>
          <p:cNvSpPr/>
          <p:nvPr/>
        </p:nvSpPr>
        <p:spPr>
          <a:xfrm>
            <a:off x="1470650" y="190475"/>
            <a:ext cx="61797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5200">
                <a:solidFill>
                  <a:schemeClr val="dk1"/>
                </a:solidFill>
              </a:rPr>
              <a:t>The Challenge</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p:nvPr/>
        </p:nvSpPr>
        <p:spPr>
          <a:xfrm>
            <a:off x="129525" y="316200"/>
            <a:ext cx="36423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chemeClr val="dk1"/>
                </a:solidFill>
              </a:rPr>
              <a:t>The Challenge- </a:t>
            </a:r>
            <a:endParaRPr sz="2400">
              <a:solidFill>
                <a:schemeClr val="dk1"/>
              </a:solidFill>
            </a:endParaRPr>
          </a:p>
          <a:p>
            <a:pPr marL="0" lvl="0" indent="0" algn="ctr" rtl="0">
              <a:spcBef>
                <a:spcPts val="0"/>
              </a:spcBef>
              <a:spcAft>
                <a:spcPts val="0"/>
              </a:spcAft>
              <a:buNone/>
            </a:pPr>
            <a:r>
              <a:rPr lang="en" sz="2400" i="1">
                <a:solidFill>
                  <a:schemeClr val="dk1"/>
                </a:solidFill>
              </a:rPr>
              <a:t>Questions Guide</a:t>
            </a:r>
            <a:endParaRPr sz="2400" i="1"/>
          </a:p>
        </p:txBody>
      </p:sp>
      <p:sp>
        <p:nvSpPr>
          <p:cNvPr id="81" name="Shape 81"/>
          <p:cNvSpPr/>
          <p:nvPr/>
        </p:nvSpPr>
        <p:spPr>
          <a:xfrm>
            <a:off x="129525" y="2030700"/>
            <a:ext cx="36423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chemeClr val="dk1"/>
                </a:solidFill>
              </a:rPr>
              <a:t>The Challenge- </a:t>
            </a:r>
            <a:endParaRPr sz="2400">
              <a:solidFill>
                <a:schemeClr val="dk1"/>
              </a:solidFill>
            </a:endParaRPr>
          </a:p>
          <a:p>
            <a:pPr marL="0" lvl="0" indent="0" algn="ctr" rtl="0">
              <a:spcBef>
                <a:spcPts val="0"/>
              </a:spcBef>
              <a:spcAft>
                <a:spcPts val="0"/>
              </a:spcAft>
              <a:buNone/>
            </a:pPr>
            <a:r>
              <a:rPr lang="en" sz="2200" i="1">
                <a:solidFill>
                  <a:schemeClr val="dk1"/>
                </a:solidFill>
              </a:rPr>
              <a:t>Activities Guide</a:t>
            </a:r>
            <a:endParaRPr sz="2200" i="1">
              <a:solidFill>
                <a:schemeClr val="dk1"/>
              </a:solidFill>
            </a:endParaRPr>
          </a:p>
        </p:txBody>
      </p:sp>
      <p:sp>
        <p:nvSpPr>
          <p:cNvPr id="82" name="Shape 82"/>
          <p:cNvSpPr/>
          <p:nvPr/>
        </p:nvSpPr>
        <p:spPr>
          <a:xfrm>
            <a:off x="213375" y="3737600"/>
            <a:ext cx="36423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200">
                <a:solidFill>
                  <a:srgbClr val="FFFFFF"/>
                </a:solidFill>
              </a:rPr>
              <a:t>The challenge-</a:t>
            </a:r>
            <a:endParaRPr sz="2200">
              <a:solidFill>
                <a:srgbClr val="FFFFFF"/>
              </a:solidFill>
            </a:endParaRPr>
          </a:p>
          <a:p>
            <a:pPr marL="0" lvl="0" indent="0" algn="ctr" rtl="0">
              <a:spcBef>
                <a:spcPts val="0"/>
              </a:spcBef>
              <a:spcAft>
                <a:spcPts val="0"/>
              </a:spcAft>
              <a:buNone/>
            </a:pPr>
            <a:r>
              <a:rPr lang="en" sz="2200" i="1">
                <a:solidFill>
                  <a:srgbClr val="FFFFFF"/>
                </a:solidFill>
              </a:rPr>
              <a:t>Resources </a:t>
            </a:r>
            <a:r>
              <a:rPr lang="en" sz="2200">
                <a:solidFill>
                  <a:srgbClr val="FFFFFF"/>
                </a:solidFill>
              </a:rPr>
              <a:t>guide</a:t>
            </a:r>
            <a:endParaRPr sz="2200">
              <a:solidFill>
                <a:srgbClr val="FFFFFF"/>
              </a:solidFill>
            </a:endParaRPr>
          </a:p>
        </p:txBody>
      </p:sp>
      <p:sp>
        <p:nvSpPr>
          <p:cNvPr id="83" name="Shape 83"/>
          <p:cNvSpPr txBox="1">
            <a:spLocks noGrp="1"/>
          </p:cNvSpPr>
          <p:nvPr>
            <p:ph type="subTitle" idx="1"/>
          </p:nvPr>
        </p:nvSpPr>
        <p:spPr>
          <a:xfrm>
            <a:off x="4061475" y="3375400"/>
            <a:ext cx="4945200" cy="15774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FFFFFF"/>
              </a:buClr>
              <a:buSzPts val="1400"/>
              <a:buChar char="●"/>
            </a:pPr>
            <a:r>
              <a:rPr lang="en" sz="1400" u="sng">
                <a:solidFill>
                  <a:srgbClr val="FFFFFF"/>
                </a:solidFill>
                <a:hlinkClick r:id="rId3"/>
              </a:rPr>
              <a:t>https://www.path.org/power-of-vaccines/improving-delivery.php</a:t>
            </a:r>
            <a:endParaRPr sz="1400">
              <a:solidFill>
                <a:srgbClr val="FFFFFF"/>
              </a:solidFill>
            </a:endParaRPr>
          </a:p>
          <a:p>
            <a:pPr marL="457200" lvl="0" indent="-317500" algn="l" rtl="0">
              <a:spcBef>
                <a:spcPts val="0"/>
              </a:spcBef>
              <a:spcAft>
                <a:spcPts val="0"/>
              </a:spcAft>
              <a:buClr>
                <a:srgbClr val="FFFFFF"/>
              </a:buClr>
              <a:buSzPts val="1400"/>
              <a:buChar char="●"/>
            </a:pPr>
            <a:r>
              <a:rPr lang="en" sz="1400" u="sng">
                <a:solidFill>
                  <a:srgbClr val="FFFFFF"/>
                </a:solidFill>
                <a:hlinkClick r:id="rId4"/>
              </a:rPr>
              <a:t>https://www.gsk.com/en-gb/behind-the-science/access-to-healthcare/making-our-vaccines-more-accessible/</a:t>
            </a:r>
            <a:endParaRPr sz="1400">
              <a:solidFill>
                <a:srgbClr val="FFFFFF"/>
              </a:solidFill>
            </a:endParaRPr>
          </a:p>
          <a:p>
            <a:pPr marL="457200" lvl="0" indent="-317500" algn="l" rtl="0">
              <a:spcBef>
                <a:spcPts val="0"/>
              </a:spcBef>
              <a:spcAft>
                <a:spcPts val="0"/>
              </a:spcAft>
              <a:buClr>
                <a:srgbClr val="FFFFFF"/>
              </a:buClr>
              <a:buSzPts val="1400"/>
              <a:buChar char="●"/>
            </a:pPr>
            <a:r>
              <a:rPr lang="en" sz="1400" u="sng">
                <a:solidFill>
                  <a:srgbClr val="FFFFFF"/>
                </a:solidFill>
              </a:rPr>
              <a:t>https://ac.els-cdn.com/S1877282X09000629/1-s2.0-S1877282X09000629-main.pdf?_tid=077154c3-f3c3-48fa-af4f-d773c3b9fedd&amp;acdnat=1524967745_fafcf65e1ae850fd52ad7b46d33e8c65</a:t>
            </a:r>
            <a:endParaRPr sz="1400" u="sng">
              <a:solidFill>
                <a:srgbClr val="FFFFFF"/>
              </a:solidFill>
            </a:endParaRPr>
          </a:p>
        </p:txBody>
      </p:sp>
      <p:sp>
        <p:nvSpPr>
          <p:cNvPr id="84" name="Shape 84"/>
          <p:cNvSpPr txBox="1">
            <a:spLocks noGrp="1"/>
          </p:cNvSpPr>
          <p:nvPr>
            <p:ph type="subTitle" idx="1"/>
          </p:nvPr>
        </p:nvSpPr>
        <p:spPr>
          <a:xfrm>
            <a:off x="4061475" y="1589313"/>
            <a:ext cx="4945200" cy="1577400"/>
          </a:xfrm>
          <a:prstGeom prst="rect">
            <a:avLst/>
          </a:prstGeom>
        </p:spPr>
        <p:txBody>
          <a:bodyPr spcFirstLastPara="1" wrap="square" lIns="91425" tIns="91425" rIns="91425" bIns="91425" anchor="t" anchorCtr="0">
            <a:noAutofit/>
          </a:bodyPr>
          <a:lstStyle/>
          <a:p>
            <a:pPr marL="457200" marR="25400" lvl="0" indent="-317500" algn="l" rtl="0">
              <a:lnSpc>
                <a:spcPct val="115000"/>
              </a:lnSpc>
              <a:spcBef>
                <a:spcPts val="0"/>
              </a:spcBef>
              <a:spcAft>
                <a:spcPts val="0"/>
              </a:spcAft>
              <a:buClr>
                <a:srgbClr val="FFFFFF"/>
              </a:buClr>
              <a:buSzPts val="1400"/>
              <a:buChar char="●"/>
            </a:pPr>
            <a:r>
              <a:rPr lang="en" sz="1400">
                <a:solidFill>
                  <a:srgbClr val="FFFFFF"/>
                </a:solidFill>
              </a:rPr>
              <a:t>Immunization without vaccines</a:t>
            </a:r>
            <a:endParaRPr sz="1400">
              <a:solidFill>
                <a:srgbClr val="FFFFFF"/>
              </a:solidFill>
            </a:endParaRPr>
          </a:p>
          <a:p>
            <a:pPr marL="457200" marR="25400" lvl="0" indent="-317500" algn="l" rtl="0">
              <a:lnSpc>
                <a:spcPct val="115000"/>
              </a:lnSpc>
              <a:spcBef>
                <a:spcPts val="0"/>
              </a:spcBef>
              <a:spcAft>
                <a:spcPts val="0"/>
              </a:spcAft>
              <a:buClr>
                <a:srgbClr val="FFFFFF"/>
              </a:buClr>
              <a:buSzPts val="1400"/>
              <a:buChar char="●"/>
            </a:pPr>
            <a:r>
              <a:rPr lang="en" sz="1400">
                <a:solidFill>
                  <a:srgbClr val="FFFFFF"/>
                </a:solidFill>
              </a:rPr>
              <a:t>The delivery of vaccines using modern technology such as airplanes</a:t>
            </a:r>
            <a:endParaRPr sz="1400">
              <a:solidFill>
                <a:srgbClr val="FFFFFF"/>
              </a:solidFill>
            </a:endParaRPr>
          </a:p>
          <a:p>
            <a:pPr marL="457200" marR="25400" lvl="0" indent="-317500" algn="l" rtl="0">
              <a:lnSpc>
                <a:spcPct val="115000"/>
              </a:lnSpc>
              <a:spcBef>
                <a:spcPts val="0"/>
              </a:spcBef>
              <a:spcAft>
                <a:spcPts val="0"/>
              </a:spcAft>
              <a:buClr>
                <a:srgbClr val="FFFFFF"/>
              </a:buClr>
              <a:buSzPts val="1400"/>
              <a:buChar char="●"/>
            </a:pPr>
            <a:r>
              <a:rPr lang="en" sz="1400">
                <a:solidFill>
                  <a:srgbClr val="FFFFFF"/>
                </a:solidFill>
              </a:rPr>
              <a:t>Virtual reality: Test vaccines in a virtual environment so that the population is not affected</a:t>
            </a:r>
            <a:endParaRPr sz="1400">
              <a:solidFill>
                <a:srgbClr val="FFFFFF"/>
              </a:solidFill>
            </a:endParaRPr>
          </a:p>
          <a:p>
            <a:pPr marL="457200" marR="25400" lvl="0" indent="-317500" algn="l" rtl="0">
              <a:lnSpc>
                <a:spcPct val="115000"/>
              </a:lnSpc>
              <a:spcBef>
                <a:spcPts val="0"/>
              </a:spcBef>
              <a:spcAft>
                <a:spcPts val="0"/>
              </a:spcAft>
              <a:buClr>
                <a:srgbClr val="FFFFFF"/>
              </a:buClr>
              <a:buSzPts val="1400"/>
              <a:buChar char="●"/>
            </a:pPr>
            <a:r>
              <a:rPr lang="en" sz="1400">
                <a:solidFill>
                  <a:srgbClr val="FFFFFF"/>
                </a:solidFill>
              </a:rPr>
              <a:t>Exposing the population to a virus to develop the immunity of the herd</a:t>
            </a:r>
            <a:endParaRPr sz="1400">
              <a:solidFill>
                <a:srgbClr val="FFFFFF"/>
              </a:solidFill>
            </a:endParaRPr>
          </a:p>
        </p:txBody>
      </p:sp>
      <p:sp>
        <p:nvSpPr>
          <p:cNvPr id="85" name="Shape 85"/>
          <p:cNvSpPr txBox="1">
            <a:spLocks noGrp="1"/>
          </p:cNvSpPr>
          <p:nvPr>
            <p:ph type="subTitle" idx="1"/>
          </p:nvPr>
        </p:nvSpPr>
        <p:spPr>
          <a:xfrm>
            <a:off x="4061475" y="242850"/>
            <a:ext cx="4945200" cy="1228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FFFFFF"/>
              </a:buClr>
              <a:buSzPts val="1400"/>
              <a:buChar char="●"/>
            </a:pPr>
            <a:r>
              <a:rPr lang="en" sz="1400">
                <a:solidFill>
                  <a:srgbClr val="FFFFFF"/>
                </a:solidFill>
              </a:rPr>
              <a:t>What services are offered to poor countries?</a:t>
            </a:r>
            <a:endParaRPr sz="1400">
              <a:solidFill>
                <a:srgbClr val="FFFFFF"/>
              </a:solidFill>
            </a:endParaRPr>
          </a:p>
          <a:p>
            <a:pPr marL="457200" lvl="0" indent="-317500" algn="l" rtl="0">
              <a:spcBef>
                <a:spcPts val="0"/>
              </a:spcBef>
              <a:spcAft>
                <a:spcPts val="0"/>
              </a:spcAft>
              <a:buClr>
                <a:srgbClr val="FFFFFF"/>
              </a:buClr>
              <a:buSzPts val="1400"/>
              <a:buChar char="●"/>
            </a:pPr>
            <a:r>
              <a:rPr lang="en" sz="1400">
                <a:solidFill>
                  <a:srgbClr val="FFFFFF"/>
                </a:solidFill>
              </a:rPr>
              <a:t>How can we send materials?</a:t>
            </a:r>
            <a:endParaRPr sz="1400">
              <a:solidFill>
                <a:srgbClr val="FFFFFF"/>
              </a:solidFill>
            </a:endParaRPr>
          </a:p>
          <a:p>
            <a:pPr marL="457200" lvl="0" indent="-317500" algn="l" rtl="0">
              <a:spcBef>
                <a:spcPts val="0"/>
              </a:spcBef>
              <a:spcAft>
                <a:spcPts val="0"/>
              </a:spcAft>
              <a:buClr>
                <a:srgbClr val="FFFFFF"/>
              </a:buClr>
              <a:buSzPts val="1400"/>
              <a:buChar char="●"/>
            </a:pPr>
            <a:r>
              <a:rPr lang="en" sz="1400">
                <a:solidFill>
                  <a:srgbClr val="FFFFFF"/>
                </a:solidFill>
              </a:rPr>
              <a:t>Is there a way to build an effective infrastructure?</a:t>
            </a:r>
            <a:endParaRPr sz="1400">
              <a:solidFill>
                <a:srgbClr val="FFFFFF"/>
              </a:solidFill>
            </a:endParaRPr>
          </a:p>
          <a:p>
            <a:pPr marL="457200" lvl="0" indent="-317500" algn="l" rtl="0">
              <a:spcBef>
                <a:spcPts val="0"/>
              </a:spcBef>
              <a:spcAft>
                <a:spcPts val="0"/>
              </a:spcAft>
              <a:buClr>
                <a:srgbClr val="FFFFFF"/>
              </a:buClr>
              <a:buSzPts val="1400"/>
              <a:buChar char="●"/>
            </a:pPr>
            <a:r>
              <a:rPr lang="en" sz="1400">
                <a:solidFill>
                  <a:srgbClr val="FFFFFF"/>
                </a:solidFill>
              </a:rPr>
              <a:t>Is there a way to implement vaccines without harming the population?</a:t>
            </a:r>
            <a:endParaRPr sz="14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subTitle" idx="1"/>
          </p:nvPr>
        </p:nvSpPr>
        <p:spPr>
          <a:xfrm>
            <a:off x="311700" y="1462525"/>
            <a:ext cx="8520600" cy="3452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FFFFFF"/>
                </a:solidFill>
              </a:rPr>
              <a:t>The School: Springdales School</a:t>
            </a:r>
            <a:endParaRPr>
              <a:solidFill>
                <a:srgbClr val="FFFFFF"/>
              </a:solidFill>
            </a:endParaRPr>
          </a:p>
          <a:p>
            <a:pPr marL="0" lvl="0" indent="0">
              <a:spcBef>
                <a:spcPts val="0"/>
              </a:spcBef>
              <a:spcAft>
                <a:spcPts val="0"/>
              </a:spcAft>
              <a:buNone/>
            </a:pPr>
            <a:endParaRPr>
              <a:solidFill>
                <a:srgbClr val="FFFFFF"/>
              </a:solidFill>
            </a:endParaRPr>
          </a:p>
          <a:p>
            <a:pPr marL="0" lvl="0" indent="0">
              <a:spcBef>
                <a:spcPts val="0"/>
              </a:spcBef>
              <a:spcAft>
                <a:spcPts val="0"/>
              </a:spcAft>
              <a:buNone/>
            </a:pPr>
            <a:endParaRPr>
              <a:solidFill>
                <a:srgbClr val="FFFFFF"/>
              </a:solidFill>
            </a:endParaRPr>
          </a:p>
          <a:p>
            <a:pPr marL="0" lvl="0" indent="0" rtl="0">
              <a:spcBef>
                <a:spcPts val="0"/>
              </a:spcBef>
              <a:spcAft>
                <a:spcPts val="0"/>
              </a:spcAft>
              <a:buNone/>
            </a:pPr>
            <a:r>
              <a:rPr lang="en">
                <a:solidFill>
                  <a:srgbClr val="FFFFFF"/>
                </a:solidFill>
              </a:rPr>
              <a:t>Country: India </a:t>
            </a:r>
            <a:endParaRPr>
              <a:solidFill>
                <a:srgbClr val="FFFFFF"/>
              </a:solidFill>
            </a:endParaRPr>
          </a:p>
        </p:txBody>
      </p:sp>
      <p:sp>
        <p:nvSpPr>
          <p:cNvPr id="91" name="Shape 91"/>
          <p:cNvSpPr/>
          <p:nvPr/>
        </p:nvSpPr>
        <p:spPr>
          <a:xfrm>
            <a:off x="274325" y="190475"/>
            <a:ext cx="85581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4000">
                <a:solidFill>
                  <a:schemeClr val="dk1"/>
                </a:solidFill>
              </a:rPr>
              <a:t>The Partner/Associated School</a:t>
            </a:r>
            <a:endParaRPr sz="4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subTitle" idx="1"/>
          </p:nvPr>
        </p:nvSpPr>
        <p:spPr>
          <a:xfrm>
            <a:off x="311700" y="1462525"/>
            <a:ext cx="8520600" cy="3452400"/>
          </a:xfrm>
          <a:prstGeom prst="rect">
            <a:avLst/>
          </a:prstGeom>
        </p:spPr>
        <p:txBody>
          <a:bodyPr spcFirstLastPara="1" wrap="square" lIns="91425" tIns="91425" rIns="91425" bIns="91425" anchor="t" anchorCtr="0">
            <a:noAutofit/>
          </a:bodyPr>
          <a:lstStyle/>
          <a:p>
            <a:pPr marL="0" marR="25400" lvl="0" indent="0" algn="l" rtl="0">
              <a:lnSpc>
                <a:spcPct val="115000"/>
              </a:lnSpc>
              <a:spcBef>
                <a:spcPts val="0"/>
              </a:spcBef>
              <a:spcAft>
                <a:spcPts val="0"/>
              </a:spcAft>
              <a:buNone/>
            </a:pPr>
            <a:r>
              <a:rPr lang="en">
                <a:solidFill>
                  <a:srgbClr val="FFFFFF"/>
                </a:solidFill>
              </a:rPr>
              <a:t>Using the latest technological and scientific advances, underdeveloped countries can be easily vaccinated and, at the same time, improve the safety and efficiency of vaccines and vaccine distribution systems.</a:t>
            </a:r>
            <a:endParaRPr>
              <a:solidFill>
                <a:srgbClr val="FFFFFF"/>
              </a:solidFill>
            </a:endParaRPr>
          </a:p>
          <a:p>
            <a:pPr marL="0" lvl="0" indent="0" rtl="0">
              <a:spcBef>
                <a:spcPts val="0"/>
              </a:spcBef>
              <a:spcAft>
                <a:spcPts val="0"/>
              </a:spcAft>
              <a:buNone/>
            </a:pPr>
            <a:endParaRPr>
              <a:solidFill>
                <a:srgbClr val="FFFFFF"/>
              </a:solidFill>
            </a:endParaRPr>
          </a:p>
        </p:txBody>
      </p:sp>
      <p:sp>
        <p:nvSpPr>
          <p:cNvPr id="97" name="Shape 97"/>
          <p:cNvSpPr/>
          <p:nvPr/>
        </p:nvSpPr>
        <p:spPr>
          <a:xfrm>
            <a:off x="274325" y="190475"/>
            <a:ext cx="85581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4000" dirty="0">
                <a:solidFill>
                  <a:schemeClr val="dk1"/>
                </a:solidFill>
              </a:rPr>
              <a:t>The Reflection Gallery</a:t>
            </a:r>
            <a:endParaRPr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subTitle" idx="1"/>
          </p:nvPr>
        </p:nvSpPr>
        <p:spPr>
          <a:xfrm>
            <a:off x="144675" y="1462525"/>
            <a:ext cx="4579725" cy="3395225"/>
          </a:xfrm>
          <a:prstGeom prst="rect">
            <a:avLst/>
          </a:prstGeom>
        </p:spPr>
        <p:txBody>
          <a:bodyPr spcFirstLastPara="1" wrap="square" lIns="91425" tIns="91425" rIns="91425" bIns="91425" anchor="t" anchorCtr="0">
            <a:noAutofit/>
          </a:bodyPr>
          <a:lstStyle/>
          <a:p>
            <a:pPr marL="0" marR="25400" lvl="0" indent="0" rtl="0">
              <a:lnSpc>
                <a:spcPct val="115000"/>
              </a:lnSpc>
              <a:spcBef>
                <a:spcPts val="0"/>
              </a:spcBef>
              <a:spcAft>
                <a:spcPts val="0"/>
              </a:spcAft>
              <a:buNone/>
            </a:pPr>
            <a:r>
              <a:rPr lang="en" sz="2000" dirty="0">
                <a:solidFill>
                  <a:srgbClr val="FFFFFF"/>
                </a:solidFill>
              </a:rPr>
              <a:t>Virtual Reality Surgical Practice</a:t>
            </a:r>
            <a:endParaRPr sz="2000" dirty="0">
              <a:solidFill>
                <a:srgbClr val="FFFFFF"/>
              </a:solidFill>
            </a:endParaRPr>
          </a:p>
          <a:p>
            <a:pPr marL="0" marR="25400" lvl="0" indent="0" algn="l" rtl="0">
              <a:lnSpc>
                <a:spcPct val="115000"/>
              </a:lnSpc>
              <a:spcBef>
                <a:spcPts val="0"/>
              </a:spcBef>
              <a:spcAft>
                <a:spcPts val="0"/>
              </a:spcAft>
              <a:buNone/>
            </a:pPr>
            <a:r>
              <a:rPr lang="en" sz="2000" dirty="0">
                <a:solidFill>
                  <a:srgbClr val="FFFFFF"/>
                </a:solidFill>
              </a:rPr>
              <a:t>The solution to this problem is a virtual reality simulator that can allow doctors to examine vaccines, medicines, and operations on virtual patients instead of real people. The purpose of this is </a:t>
            </a:r>
            <a:r>
              <a:rPr lang="en-US" sz="2000" dirty="0" smtClean="0">
                <a:solidFill>
                  <a:srgbClr val="FFFFFF"/>
                </a:solidFill>
              </a:rPr>
              <a:t>get access to the best medical doctors and health care providers.</a:t>
            </a:r>
            <a:endParaRPr sz="2000" dirty="0">
              <a:solidFill>
                <a:srgbClr val="FFFFFF"/>
              </a:solidFill>
            </a:endParaRPr>
          </a:p>
          <a:p>
            <a:pPr marL="0" lvl="0" indent="0" algn="l" rtl="0">
              <a:spcBef>
                <a:spcPts val="0"/>
              </a:spcBef>
              <a:spcAft>
                <a:spcPts val="0"/>
              </a:spcAft>
              <a:buNone/>
            </a:pPr>
            <a:endParaRPr sz="2000" dirty="0">
              <a:solidFill>
                <a:schemeClr val="dk1"/>
              </a:solidFill>
            </a:endParaRPr>
          </a:p>
        </p:txBody>
      </p:sp>
      <p:sp>
        <p:nvSpPr>
          <p:cNvPr id="103" name="Shape 103"/>
          <p:cNvSpPr/>
          <p:nvPr/>
        </p:nvSpPr>
        <p:spPr>
          <a:xfrm>
            <a:off x="311700" y="190475"/>
            <a:ext cx="83904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4800" dirty="0" smtClean="0">
                <a:solidFill>
                  <a:schemeClr val="dk1"/>
                </a:solidFill>
              </a:rPr>
              <a:t>The Solution- step 1</a:t>
            </a:r>
            <a:endParaRPr sz="4800" dirty="0"/>
          </a:p>
        </p:txBody>
      </p:sp>
      <p:pic>
        <p:nvPicPr>
          <p:cNvPr id="2050" name="Picture 2" descr="Image result for virtual reality surge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1091" y="1657350"/>
            <a:ext cx="3927708" cy="2853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651</Words>
  <Application>Microsoft Office PowerPoint</Application>
  <PresentationFormat>On-screen Show (16:9)</PresentationFormat>
  <Paragraphs>56</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Roboto</vt:lpstr>
      <vt:lpstr>Simple Dark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CHURCH, KIMBERLY</dc:creator>
  <cp:lastModifiedBy>CHURCH, KIMBERLY</cp:lastModifiedBy>
  <cp:revision>3</cp:revision>
  <dcterms:modified xsi:type="dcterms:W3CDTF">2018-05-02T18:19:47Z</dcterms:modified>
</cp:coreProperties>
</file>