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0.jpg"/><Relationship Id="rId6" Type="http://schemas.openxmlformats.org/officeDocument/2006/relationships/image" Target="../media/image7.jpg"/><Relationship Id="rId7" Type="http://schemas.openxmlformats.org/officeDocument/2006/relationships/image" Target="../media/image14.jpg"/><Relationship Id="rId8"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rive.google.com/open?id=11rmwLaga9cvAxX_kp1WqyFi4POQCObz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blog.suny.edu/2014/03/future-cities-lit-by-beautiful-bioluminescent-trees/" TargetMode="External"/><Relationship Id="rId4" Type="http://schemas.openxmlformats.org/officeDocument/2006/relationships/hyperlink" Target="http://www.stonybrook.edu/" TargetMode="External"/><Relationship Id="rId5" Type="http://schemas.openxmlformats.org/officeDocument/2006/relationships/hyperlink" Target="http://www.studioroosegaarde.net/info/about-daan/" TargetMode="External"/><Relationship Id="rId6" Type="http://schemas.openxmlformats.org/officeDocument/2006/relationships/hyperlink" Target="http://sxsw.com/" TargetMode="External"/><Relationship Id="rId7"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news.mit.edu/2017/engineers-create-nanobionic-plants-that-glow-121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open?id=11rmwLaga9cvAxX_kp1WqyFi4POQCObz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2288925" y="131375"/>
            <a:ext cx="6265800" cy="15789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3000"/>
              <a:t>Sustainable </a:t>
            </a:r>
            <a:r>
              <a:rPr lang="en" sz="3000"/>
              <a:t>Development Goals </a:t>
            </a:r>
            <a:endParaRPr sz="3000"/>
          </a:p>
          <a:p>
            <a:pPr indent="0" lvl="0" marL="0" rtl="0" algn="ctr">
              <a:spcBef>
                <a:spcPts val="0"/>
              </a:spcBef>
              <a:spcAft>
                <a:spcPts val="0"/>
              </a:spcAft>
              <a:buNone/>
            </a:pPr>
            <a:r>
              <a:rPr lang="en" sz="3000"/>
              <a:t>15 &amp; 11</a:t>
            </a:r>
            <a:endParaRPr sz="3000"/>
          </a:p>
          <a:p>
            <a:pPr indent="0" lvl="0" marL="0" rtl="0" algn="ctr">
              <a:spcBef>
                <a:spcPts val="0"/>
              </a:spcBef>
              <a:spcAft>
                <a:spcPts val="0"/>
              </a:spcAft>
              <a:buNone/>
            </a:pPr>
            <a:r>
              <a:rPr i="1" lang="en" sz="3000"/>
              <a:t>“Biomedically Engineered Bioluminescent Plants As Sustainable Lighting Source To Create Community Security”</a:t>
            </a:r>
            <a:endParaRPr i="1" sz="3000"/>
          </a:p>
        </p:txBody>
      </p:sp>
      <p:sp>
        <p:nvSpPr>
          <p:cNvPr id="135" name="Shape 135"/>
          <p:cNvSpPr txBox="1"/>
          <p:nvPr>
            <p:ph idx="1" type="subTitle"/>
          </p:nvPr>
        </p:nvSpPr>
        <p:spPr>
          <a:xfrm>
            <a:off x="4136825" y="3872300"/>
            <a:ext cx="3470700" cy="506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By: Gabriel Ibanez</a:t>
            </a:r>
            <a:endParaRPr sz="1400"/>
          </a:p>
          <a:p>
            <a:pPr indent="0" lvl="0" marL="0">
              <a:spcBef>
                <a:spcPts val="0"/>
              </a:spcBef>
              <a:spcAft>
                <a:spcPts val="0"/>
              </a:spcAft>
              <a:buNone/>
            </a:pPr>
            <a:r>
              <a:rPr lang="en" sz="1400"/>
              <a:t>Lebanon Trail High School, USA</a:t>
            </a:r>
            <a:endParaRPr sz="1400"/>
          </a:p>
          <a:p>
            <a:pPr indent="0" lvl="0" marL="0">
              <a:spcBef>
                <a:spcPts val="0"/>
              </a:spcBef>
              <a:spcAft>
                <a:spcPts val="0"/>
              </a:spcAft>
              <a:buNone/>
            </a:pPr>
            <a:r>
              <a:rPr lang="en" sz="1400"/>
              <a:t>Teacher: Kimberly Church</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Incandescence</a:t>
            </a:r>
            <a:endParaRPr/>
          </a:p>
        </p:txBody>
      </p:sp>
      <p:sp>
        <p:nvSpPr>
          <p:cNvPr id="199" name="Shape 199"/>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t>Definition:</a:t>
            </a:r>
            <a:r>
              <a:rPr lang="en"/>
              <a:t> Light emitted due to exposure to heat.</a:t>
            </a:r>
            <a:endParaRPr/>
          </a:p>
          <a:p>
            <a:pPr indent="0" lvl="0" marL="0">
              <a:spcBef>
                <a:spcPts val="1600"/>
              </a:spcBef>
              <a:spcAft>
                <a:spcPts val="0"/>
              </a:spcAft>
              <a:buNone/>
            </a:pPr>
            <a:r>
              <a:rPr lang="en" u="sng"/>
              <a:t>Possibility level:</a:t>
            </a:r>
            <a:r>
              <a:rPr lang="en"/>
              <a:t> Possible to use temperature stimulated genes/ </a:t>
            </a:r>
            <a:r>
              <a:rPr lang="en"/>
              <a:t>proteins</a:t>
            </a:r>
            <a:r>
              <a:rPr lang="en"/>
              <a:t> ( GFP &amp; Luciferin), but </a:t>
            </a:r>
            <a:r>
              <a:rPr lang="en"/>
              <a:t>because</a:t>
            </a:r>
            <a:r>
              <a:rPr lang="en"/>
              <a:t> there are irregular temperature patterns the regulation of light is inconsistent.</a:t>
            </a:r>
            <a:endParaRPr/>
          </a:p>
          <a:p>
            <a:pPr indent="0" lvl="0" marL="0">
              <a:spcBef>
                <a:spcPts val="1600"/>
              </a:spcBef>
              <a:spcAft>
                <a:spcPts val="1600"/>
              </a:spcAft>
              <a:buNone/>
            </a:pPr>
            <a:r>
              <a:rPr lang="en"/>
              <a:t>Similar to how certain metals emit aglow when extremely hot or lava.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Black light Method</a:t>
            </a:r>
            <a:endParaRPr/>
          </a:p>
        </p:txBody>
      </p:sp>
      <p:sp>
        <p:nvSpPr>
          <p:cNvPr id="205" name="Shape 205"/>
          <p:cNvSpPr txBox="1"/>
          <p:nvPr>
            <p:ph idx="1" type="body"/>
          </p:nvPr>
        </p:nvSpPr>
        <p:spPr>
          <a:xfrm>
            <a:off x="782100" y="1567550"/>
            <a:ext cx="4092600" cy="3371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u="sng"/>
              <a:t>Definition: </a:t>
            </a:r>
            <a:r>
              <a:rPr lang="en"/>
              <a:t>have a fluorescent material but don't shine unless black light is used.</a:t>
            </a:r>
            <a:endParaRPr/>
          </a:p>
          <a:p>
            <a:pPr indent="0" lvl="0" marL="0" rtl="0">
              <a:spcBef>
                <a:spcPts val="1600"/>
              </a:spcBef>
              <a:spcAft>
                <a:spcPts val="0"/>
              </a:spcAft>
              <a:buNone/>
            </a:pPr>
            <a:r>
              <a:rPr lang="en"/>
              <a:t>Important Factor:</a:t>
            </a:r>
            <a:endParaRPr/>
          </a:p>
          <a:p>
            <a:pPr indent="-311150" lvl="0" marL="457200" rtl="0">
              <a:spcBef>
                <a:spcPts val="1600"/>
              </a:spcBef>
              <a:spcAft>
                <a:spcPts val="0"/>
              </a:spcAft>
              <a:buSzPts val="1300"/>
              <a:buChar char="●"/>
            </a:pPr>
            <a:r>
              <a:rPr lang="en"/>
              <a:t>Some items that fluoresce include:</a:t>
            </a:r>
            <a:endParaRPr/>
          </a:p>
          <a:p>
            <a:pPr indent="-298450" lvl="1" marL="914400" rtl="0">
              <a:spcBef>
                <a:spcPts val="0"/>
              </a:spcBef>
              <a:spcAft>
                <a:spcPts val="0"/>
              </a:spcAft>
              <a:buSzPts val="1100"/>
              <a:buChar char="○"/>
            </a:pPr>
            <a:r>
              <a:rPr lang="en"/>
              <a:t>Tonic water</a:t>
            </a:r>
            <a:endParaRPr/>
          </a:p>
          <a:p>
            <a:pPr indent="-298450" lvl="1" marL="914400" rtl="0">
              <a:spcBef>
                <a:spcPts val="0"/>
              </a:spcBef>
              <a:spcAft>
                <a:spcPts val="0"/>
              </a:spcAft>
              <a:buSzPts val="1100"/>
              <a:buChar char="○"/>
            </a:pPr>
            <a:r>
              <a:rPr lang="en"/>
              <a:t>Chlorophyll (red)</a:t>
            </a:r>
            <a:endParaRPr/>
          </a:p>
          <a:p>
            <a:pPr indent="-298450" lvl="1" marL="914400" rtl="0">
              <a:spcBef>
                <a:spcPts val="0"/>
              </a:spcBef>
              <a:spcAft>
                <a:spcPts val="0"/>
              </a:spcAft>
              <a:buSzPts val="1100"/>
              <a:buChar char="○"/>
            </a:pPr>
            <a:r>
              <a:rPr lang="en"/>
              <a:t>Niacin &amp; Riboflavin (found in vitamins)</a:t>
            </a:r>
            <a:endParaRPr/>
          </a:p>
          <a:p>
            <a:pPr indent="0" lvl="0" marL="0" rtl="0">
              <a:spcBef>
                <a:spcPts val="1600"/>
              </a:spcBef>
              <a:spcAft>
                <a:spcPts val="1600"/>
              </a:spcAft>
              <a:buNone/>
            </a:pPr>
            <a:r>
              <a:rPr lang="en" u="sng"/>
              <a:t>Possibility Level:</a:t>
            </a:r>
            <a:r>
              <a:rPr lang="en"/>
              <a:t> Slim unless human can alter the color frequencies emitted by a black light that cause other colors to be more dominant in chlorophyll rather than green. Also there needs to be a natural source of ultraviolet light that can stimulate the same effects as a black light.</a:t>
            </a:r>
            <a:endParaRPr/>
          </a:p>
        </p:txBody>
      </p:sp>
      <p:pic>
        <p:nvPicPr>
          <p:cNvPr id="206" name="Shape 206"/>
          <p:cNvPicPr preferRelativeResize="0"/>
          <p:nvPr/>
        </p:nvPicPr>
        <p:blipFill>
          <a:blip r:embed="rId3">
            <a:alphaModFix/>
          </a:blip>
          <a:stretch>
            <a:fillRect/>
          </a:stretch>
        </p:blipFill>
        <p:spPr>
          <a:xfrm>
            <a:off x="7594525" y="3041999"/>
            <a:ext cx="1549475" cy="2101499"/>
          </a:xfrm>
          <a:prstGeom prst="rect">
            <a:avLst/>
          </a:prstGeom>
          <a:noFill/>
          <a:ln>
            <a:noFill/>
          </a:ln>
        </p:spPr>
      </p:pic>
      <p:pic>
        <p:nvPicPr>
          <p:cNvPr id="207" name="Shape 207"/>
          <p:cNvPicPr preferRelativeResize="0"/>
          <p:nvPr/>
        </p:nvPicPr>
        <p:blipFill>
          <a:blip r:embed="rId4">
            <a:alphaModFix/>
          </a:blip>
          <a:stretch>
            <a:fillRect/>
          </a:stretch>
        </p:blipFill>
        <p:spPr>
          <a:xfrm>
            <a:off x="5931600" y="3042001"/>
            <a:ext cx="1700425" cy="2101499"/>
          </a:xfrm>
          <a:prstGeom prst="rect">
            <a:avLst/>
          </a:prstGeom>
          <a:noFill/>
          <a:ln>
            <a:noFill/>
          </a:ln>
        </p:spPr>
      </p:pic>
      <p:pic>
        <p:nvPicPr>
          <p:cNvPr id="208" name="Shape 208"/>
          <p:cNvPicPr preferRelativeResize="0"/>
          <p:nvPr/>
        </p:nvPicPr>
        <p:blipFill>
          <a:blip r:embed="rId5">
            <a:alphaModFix/>
          </a:blip>
          <a:stretch>
            <a:fillRect/>
          </a:stretch>
        </p:blipFill>
        <p:spPr>
          <a:xfrm>
            <a:off x="6795875" y="0"/>
            <a:ext cx="2348126" cy="1567551"/>
          </a:xfrm>
          <a:prstGeom prst="rect">
            <a:avLst/>
          </a:prstGeom>
          <a:noFill/>
          <a:ln>
            <a:noFill/>
          </a:ln>
        </p:spPr>
      </p:pic>
      <p:pic>
        <p:nvPicPr>
          <p:cNvPr id="209" name="Shape 209"/>
          <p:cNvPicPr preferRelativeResize="0"/>
          <p:nvPr/>
        </p:nvPicPr>
        <p:blipFill>
          <a:blip r:embed="rId6">
            <a:alphaModFix/>
          </a:blip>
          <a:stretch>
            <a:fillRect/>
          </a:stretch>
        </p:blipFill>
        <p:spPr>
          <a:xfrm>
            <a:off x="4874700" y="0"/>
            <a:ext cx="1921177" cy="1567551"/>
          </a:xfrm>
          <a:prstGeom prst="rect">
            <a:avLst/>
          </a:prstGeom>
          <a:noFill/>
          <a:ln>
            <a:noFill/>
          </a:ln>
        </p:spPr>
      </p:pic>
      <p:sp>
        <p:nvSpPr>
          <p:cNvPr id="210" name="Shape 210"/>
          <p:cNvSpPr txBox="1"/>
          <p:nvPr/>
        </p:nvSpPr>
        <p:spPr>
          <a:xfrm>
            <a:off x="5483400" y="1567550"/>
            <a:ext cx="3660600" cy="108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FFFFFF"/>
                </a:solidFill>
              </a:rPr>
              <a:t>The tonic was absorbed by the water, and fluoresces within the stem of the plant, however the plants are seen as red in person, but the camera picks up the fluorescence and it can’t be easily be seen in person</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 1 Important Terms</a:t>
            </a:r>
            <a:endParaRPr/>
          </a:p>
        </p:txBody>
      </p:sp>
      <p:sp>
        <p:nvSpPr>
          <p:cNvPr id="216" name="Shape 216"/>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GFP Gene: stands for Green </a:t>
            </a:r>
            <a:r>
              <a:rPr lang="en"/>
              <a:t>Fluorescent </a:t>
            </a:r>
            <a:r>
              <a:rPr lang="en"/>
              <a:t>Protein</a:t>
            </a:r>
            <a:r>
              <a:rPr lang="en"/>
              <a:t>. It has been regulated to show other colors like red, blue and much more.</a:t>
            </a:r>
            <a:endParaRPr/>
          </a:p>
          <a:p>
            <a:pPr indent="0" lvl="0" marL="0">
              <a:spcBef>
                <a:spcPts val="1600"/>
              </a:spcBef>
              <a:spcAft>
                <a:spcPts val="1600"/>
              </a:spcAft>
              <a:buNone/>
            </a:pPr>
            <a:r>
              <a:rPr lang="en"/>
              <a:t>Luciferin: is a chemical compound found in Bioluminescent organisms, and when oxidized with the help of a enzyme called </a:t>
            </a:r>
            <a:r>
              <a:rPr lang="en"/>
              <a:t>luciferase</a:t>
            </a:r>
            <a:r>
              <a:rPr lang="en"/>
              <a:t> the </a:t>
            </a:r>
            <a:r>
              <a:rPr lang="en"/>
              <a:t>energy release is light.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a:t>
            </a:r>
            <a:r>
              <a:rPr lang="en"/>
              <a:t> 1 Purpose and Possible Effect on Society!</a:t>
            </a:r>
            <a:endParaRPr/>
          </a:p>
        </p:txBody>
      </p:sp>
      <p:sp>
        <p:nvSpPr>
          <p:cNvPr id="222" name="Shape 2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t>Purpose:</a:t>
            </a:r>
            <a:r>
              <a:rPr lang="en"/>
              <a:t> to create a plant that can emit enough light to replace that of lamp posts in cities.  Also bring light to areas around the globe that do not have electricity to help them see in the dark.</a:t>
            </a:r>
            <a:endParaRPr/>
          </a:p>
          <a:p>
            <a:pPr indent="0" lvl="0" marL="0">
              <a:spcBef>
                <a:spcPts val="1600"/>
              </a:spcBef>
              <a:spcAft>
                <a:spcPts val="0"/>
              </a:spcAft>
              <a:buNone/>
            </a:pPr>
            <a:r>
              <a:rPr lang="en" u="sng"/>
              <a:t>Hypothetical</a:t>
            </a:r>
            <a:r>
              <a:rPr lang="en" u="sng"/>
              <a:t> effects on the society:</a:t>
            </a:r>
            <a:r>
              <a:rPr lang="en"/>
              <a:t> Reduction of use of electricity in environments to create light to see on the streets or in a backyard. Most lights are manufactured by power plants to create the metal molds, glass, wires, etc… which all release harmful </a:t>
            </a:r>
            <a:r>
              <a:rPr lang="en"/>
              <a:t>pollutants</a:t>
            </a:r>
            <a:r>
              <a:rPr lang="en"/>
              <a:t>. With this new concept people can enjoy a natural </a:t>
            </a:r>
            <a:r>
              <a:rPr lang="en"/>
              <a:t>development</a:t>
            </a:r>
            <a:r>
              <a:rPr lang="en"/>
              <a:t> of light within </a:t>
            </a:r>
            <a:r>
              <a:rPr lang="en"/>
              <a:t>their</a:t>
            </a:r>
            <a:r>
              <a:rPr lang="en"/>
              <a:t> community. Also stress is created by high frequencies of light ( bright, blinding, temporary blindness), the colors used would be blue, green, red, and other colors that are less blinding, but emit enough light to see the surroundings well enough.</a:t>
            </a:r>
            <a:endParaRPr/>
          </a:p>
          <a:p>
            <a:pPr indent="0" lvl="0" marL="0">
              <a:spcBef>
                <a:spcPts val="1600"/>
              </a:spcBef>
              <a:spcAft>
                <a:spcPts val="0"/>
              </a:spcAft>
              <a:buNone/>
            </a:pPr>
            <a:r>
              <a:rPr lang="en" u="sng"/>
              <a:t>Targeted goals:</a:t>
            </a:r>
            <a:r>
              <a:rPr lang="en"/>
              <a:t> create natural form of light, reduce pollution </a:t>
            </a:r>
            <a:r>
              <a:rPr lang="en"/>
              <a:t>emitted</a:t>
            </a:r>
            <a:r>
              <a:rPr lang="en"/>
              <a:t> to make artificial forms of light.</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a:t>
            </a:r>
            <a:r>
              <a:rPr lang="en"/>
              <a:t> 1 How it functions?</a:t>
            </a:r>
            <a:endParaRPr/>
          </a:p>
        </p:txBody>
      </p:sp>
      <p:sp>
        <p:nvSpPr>
          <p:cNvPr id="228" name="Shape 228"/>
          <p:cNvSpPr txBox="1"/>
          <p:nvPr>
            <p:ph idx="1" type="body"/>
          </p:nvPr>
        </p:nvSpPr>
        <p:spPr>
          <a:xfrm>
            <a:off x="315025" y="1617100"/>
            <a:ext cx="2178300" cy="3369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Phosphorescence:</a:t>
            </a:r>
            <a:endParaRPr/>
          </a:p>
          <a:p>
            <a:pPr indent="-304800" lvl="0" marL="457200">
              <a:spcBef>
                <a:spcPts val="1600"/>
              </a:spcBef>
              <a:spcAft>
                <a:spcPts val="0"/>
              </a:spcAft>
              <a:buSzPts val="1200"/>
              <a:buAutoNum type="arabicPeriod"/>
            </a:pPr>
            <a:r>
              <a:rPr lang="en" sz="1200"/>
              <a:t>Phosphorescent chemicals added to a plants diet and monitor how it reacts with the plant cells. </a:t>
            </a:r>
            <a:endParaRPr sz="1200"/>
          </a:p>
          <a:p>
            <a:pPr indent="-304800" lvl="0" marL="457200">
              <a:spcBef>
                <a:spcPts val="0"/>
              </a:spcBef>
              <a:spcAft>
                <a:spcPts val="0"/>
              </a:spcAft>
              <a:buSzPts val="1200"/>
              <a:buAutoNum type="arabicPeriod"/>
            </a:pPr>
            <a:r>
              <a:rPr lang="en" sz="1200"/>
              <a:t> One can inject the chemicals directly into the cells  and try to have cells replicate with the phosphorescent chemical that emits light in the dark.</a:t>
            </a:r>
            <a:endParaRPr sz="1200"/>
          </a:p>
        </p:txBody>
      </p:sp>
      <p:sp>
        <p:nvSpPr>
          <p:cNvPr id="229" name="Shape 229"/>
          <p:cNvSpPr txBox="1"/>
          <p:nvPr>
            <p:ph idx="2" type="body"/>
          </p:nvPr>
        </p:nvSpPr>
        <p:spPr>
          <a:xfrm>
            <a:off x="3191950" y="1617100"/>
            <a:ext cx="2119800" cy="367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Bioluminescence:</a:t>
            </a:r>
            <a:endParaRPr/>
          </a:p>
          <a:p>
            <a:pPr indent="-311150" lvl="0" marL="457200" rtl="0">
              <a:spcBef>
                <a:spcPts val="1600"/>
              </a:spcBef>
              <a:spcAft>
                <a:spcPts val="0"/>
              </a:spcAft>
              <a:buSzPts val="1300"/>
              <a:buAutoNum type="arabicPeriod"/>
            </a:pPr>
            <a:r>
              <a:rPr lang="en"/>
              <a:t>The Luciferin </a:t>
            </a:r>
            <a:r>
              <a:rPr lang="en"/>
              <a:t>protein </a:t>
            </a:r>
            <a:r>
              <a:rPr lang="en"/>
              <a:t>can be activated by the oxidation of the luciferase gene. </a:t>
            </a:r>
            <a:endParaRPr/>
          </a:p>
          <a:p>
            <a:pPr indent="-311150" lvl="0" marL="457200" rtl="0">
              <a:spcBef>
                <a:spcPts val="0"/>
              </a:spcBef>
              <a:spcAft>
                <a:spcPts val="0"/>
              </a:spcAft>
              <a:buSzPts val="1300"/>
              <a:buAutoNum type="arabicPeriod"/>
            </a:pPr>
            <a:r>
              <a:rPr lang="en"/>
              <a:t>If the </a:t>
            </a:r>
            <a:r>
              <a:rPr lang="en"/>
              <a:t>Luciferin compound can be implanted  into photosynthetic organisms, the have the possibility to have fluorescent regulate plants.</a:t>
            </a:r>
            <a:endParaRPr/>
          </a:p>
        </p:txBody>
      </p:sp>
      <p:sp>
        <p:nvSpPr>
          <p:cNvPr id="230" name="Shape 230"/>
          <p:cNvSpPr txBox="1"/>
          <p:nvPr>
            <p:ph idx="2" type="body"/>
          </p:nvPr>
        </p:nvSpPr>
        <p:spPr>
          <a:xfrm>
            <a:off x="6010375" y="1617100"/>
            <a:ext cx="2284500" cy="3369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Fluorescence</a:t>
            </a:r>
            <a:r>
              <a:rPr lang="en"/>
              <a:t>:</a:t>
            </a:r>
            <a:endParaRPr/>
          </a:p>
          <a:p>
            <a:pPr indent="-311150" lvl="0" marL="457200" rtl="0">
              <a:spcBef>
                <a:spcPts val="1600"/>
              </a:spcBef>
              <a:spcAft>
                <a:spcPts val="0"/>
              </a:spcAft>
              <a:buSzPts val="1300"/>
              <a:buAutoNum type="arabicPeriod"/>
            </a:pPr>
            <a:r>
              <a:rPr lang="en"/>
              <a:t>The GFP gene can be regulated to function with inhibitors that </a:t>
            </a:r>
            <a:r>
              <a:rPr lang="en"/>
              <a:t>cause the activation of the gene during certain hours similar to that of a solar panel.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the </a:t>
            </a:r>
            <a:r>
              <a:rPr lang="en"/>
              <a:t>prototype lab is? </a:t>
            </a:r>
            <a:endParaRPr/>
          </a:p>
        </p:txBody>
      </p:sp>
      <p:sp>
        <p:nvSpPr>
          <p:cNvPr id="236" name="Shape 236"/>
          <p:cNvSpPr txBox="1"/>
          <p:nvPr>
            <p:ph idx="1" type="body"/>
          </p:nvPr>
        </p:nvSpPr>
        <p:spPr>
          <a:xfrm>
            <a:off x="1052550" y="1567500"/>
            <a:ext cx="7038900" cy="3576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Materials: </a:t>
            </a:r>
            <a:endParaRPr/>
          </a:p>
          <a:p>
            <a:pPr indent="-311150" lvl="0" marL="457200">
              <a:spcBef>
                <a:spcPts val="1600"/>
              </a:spcBef>
              <a:spcAft>
                <a:spcPts val="0"/>
              </a:spcAft>
              <a:buSzPts val="1300"/>
              <a:buChar char="●"/>
            </a:pPr>
            <a:r>
              <a:rPr lang="en"/>
              <a:t>Inpatients &amp; silver Daisy’s </a:t>
            </a:r>
            <a:endParaRPr/>
          </a:p>
          <a:p>
            <a:pPr indent="-311150" lvl="0" marL="457200" rtl="0">
              <a:spcBef>
                <a:spcPts val="0"/>
              </a:spcBef>
              <a:spcAft>
                <a:spcPts val="0"/>
              </a:spcAft>
              <a:buSzPts val="1300"/>
              <a:buChar char="●"/>
            </a:pPr>
            <a:r>
              <a:rPr lang="en"/>
              <a:t>Tonic water</a:t>
            </a:r>
            <a:endParaRPr/>
          </a:p>
          <a:p>
            <a:pPr indent="-298450" lvl="1" marL="914400" rtl="0">
              <a:spcBef>
                <a:spcPts val="0"/>
              </a:spcBef>
              <a:spcAft>
                <a:spcPts val="0"/>
              </a:spcAft>
              <a:buSzPts val="1100"/>
              <a:buChar char="○"/>
            </a:pPr>
            <a:r>
              <a:rPr lang="en"/>
              <a:t>Canada Dry</a:t>
            </a:r>
            <a:endParaRPr/>
          </a:p>
          <a:p>
            <a:pPr indent="-298450" lvl="1" marL="914400" rtl="0">
              <a:spcBef>
                <a:spcPts val="0"/>
              </a:spcBef>
              <a:spcAft>
                <a:spcPts val="0"/>
              </a:spcAft>
              <a:buSzPts val="1100"/>
              <a:buChar char="○"/>
            </a:pPr>
            <a:r>
              <a:rPr lang="en"/>
              <a:t>Refreshe </a:t>
            </a:r>
            <a:endParaRPr/>
          </a:p>
          <a:p>
            <a:pPr indent="-311150" lvl="0" marL="457200" rtl="0">
              <a:spcBef>
                <a:spcPts val="0"/>
              </a:spcBef>
              <a:spcAft>
                <a:spcPts val="0"/>
              </a:spcAft>
              <a:buSzPts val="1300"/>
              <a:buChar char="●"/>
            </a:pPr>
            <a:r>
              <a:rPr lang="en"/>
              <a:t>Black 75wat black light</a:t>
            </a:r>
            <a:endParaRPr/>
          </a:p>
          <a:p>
            <a:pPr indent="0" lvl="0" marL="0" rtl="0">
              <a:spcBef>
                <a:spcPts val="1600"/>
              </a:spcBef>
              <a:spcAft>
                <a:spcPts val="0"/>
              </a:spcAft>
              <a:buNone/>
            </a:pPr>
            <a:r>
              <a:rPr lang="en"/>
              <a:t>Procedure:  16 tablespoons of tonic water were given to each of the impatient and 8 tablespoons were given to the silver </a:t>
            </a:r>
            <a:r>
              <a:rPr lang="en"/>
              <a:t>daisies</a:t>
            </a:r>
            <a:r>
              <a:rPr lang="en"/>
              <a:t>. Next there was in group with plain tonic water the rest contained dyes like blue, red, and yellow.</a:t>
            </a:r>
            <a:endParaRPr/>
          </a:p>
          <a:p>
            <a:pPr indent="0" lvl="0" marL="0" rtl="0">
              <a:spcBef>
                <a:spcPts val="1600"/>
              </a:spcBef>
              <a:spcAft>
                <a:spcPts val="1600"/>
              </a:spcAft>
              <a:buNone/>
            </a:pPr>
            <a:r>
              <a:rPr lang="en"/>
              <a:t>Results: plants fluoresce but the </a:t>
            </a:r>
            <a:r>
              <a:rPr lang="en"/>
              <a:t>fluorescence of</a:t>
            </a:r>
            <a:r>
              <a:rPr lang="en"/>
              <a:t> the tonic water can’t be seen without a camera lens.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 1 (Plants with Light)</a:t>
            </a:r>
            <a:endParaRPr/>
          </a:p>
        </p:txBody>
      </p:sp>
      <p:sp>
        <p:nvSpPr>
          <p:cNvPr id="242" name="Shape 242"/>
          <p:cNvSpPr txBox="1"/>
          <p:nvPr>
            <p:ph idx="1" type="body"/>
          </p:nvPr>
        </p:nvSpPr>
        <p:spPr>
          <a:xfrm>
            <a:off x="1131075" y="1567550"/>
            <a:ext cx="72054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Oxford dictionaries define Luminescence as the </a:t>
            </a:r>
            <a:r>
              <a:rPr lang="en"/>
              <a:t>emission</a:t>
            </a:r>
            <a:r>
              <a:rPr lang="en"/>
              <a:t> of light by a substance that has not been heated, as in </a:t>
            </a:r>
            <a:r>
              <a:rPr lang="en"/>
              <a:t>fluorescence</a:t>
            </a:r>
            <a:r>
              <a:rPr lang="en"/>
              <a:t> or phosphorescence.</a:t>
            </a:r>
            <a:endParaRPr/>
          </a:p>
          <a:p>
            <a:pPr indent="0" lvl="0" marL="0" rtl="0">
              <a:spcBef>
                <a:spcPts val="1600"/>
              </a:spcBef>
              <a:spcAft>
                <a:spcPts val="0"/>
              </a:spcAft>
              <a:buNone/>
            </a:pPr>
            <a:r>
              <a:rPr lang="en"/>
              <a:t>Some of these include: Photoluminescence &amp; Chemiluminescence &amp; Incandescence &amp; Black Light </a:t>
            </a:r>
            <a:endParaRPr/>
          </a:p>
          <a:p>
            <a:pPr indent="0" lvl="0" marL="0" rtl="0">
              <a:spcBef>
                <a:spcPts val="1600"/>
              </a:spcBef>
              <a:spcAft>
                <a:spcPts val="0"/>
              </a:spcAft>
              <a:buNone/>
            </a:pPr>
            <a:r>
              <a:rPr lang="en"/>
              <a:t>Nutrients Needed by Plants:</a:t>
            </a:r>
            <a:endParaRPr/>
          </a:p>
          <a:p>
            <a:pPr indent="-311150" lvl="0" marL="457200" rtl="0">
              <a:spcBef>
                <a:spcPts val="1600"/>
              </a:spcBef>
              <a:spcAft>
                <a:spcPts val="0"/>
              </a:spcAft>
              <a:buSzPts val="1300"/>
              <a:buChar char="●"/>
            </a:pPr>
            <a:r>
              <a:rPr lang="en"/>
              <a:t>H20, Moisture</a:t>
            </a:r>
            <a:endParaRPr/>
          </a:p>
          <a:p>
            <a:pPr indent="-311150" lvl="0" marL="457200" rtl="0">
              <a:spcBef>
                <a:spcPts val="0"/>
              </a:spcBef>
              <a:spcAft>
                <a:spcPts val="0"/>
              </a:spcAft>
              <a:buSzPts val="1300"/>
              <a:buChar char="●"/>
            </a:pPr>
            <a:r>
              <a:rPr lang="en"/>
              <a:t>Nitrogen (N) for making green leaves</a:t>
            </a:r>
            <a:endParaRPr/>
          </a:p>
          <a:p>
            <a:pPr indent="-311150" lvl="0" marL="457200" rtl="0">
              <a:spcBef>
                <a:spcPts val="0"/>
              </a:spcBef>
              <a:spcAft>
                <a:spcPts val="0"/>
              </a:spcAft>
              <a:buSzPts val="1300"/>
              <a:buChar char="●"/>
            </a:pPr>
            <a:r>
              <a:rPr lang="en"/>
              <a:t>Potassium</a:t>
            </a:r>
            <a:r>
              <a:rPr lang="en"/>
              <a:t> (K) for helping plants </a:t>
            </a:r>
            <a:r>
              <a:rPr lang="en"/>
              <a:t>fighting</a:t>
            </a:r>
            <a:r>
              <a:rPr lang="en"/>
              <a:t> off </a:t>
            </a:r>
            <a:r>
              <a:rPr lang="en"/>
              <a:t>disease</a:t>
            </a:r>
            <a:endParaRPr/>
          </a:p>
          <a:p>
            <a:pPr indent="-311150" lvl="0" marL="457200" rtl="0">
              <a:spcBef>
                <a:spcPts val="0"/>
              </a:spcBef>
              <a:spcAft>
                <a:spcPts val="0"/>
              </a:spcAft>
              <a:buSzPts val="1300"/>
              <a:buChar char="●"/>
            </a:pPr>
            <a:r>
              <a:rPr lang="en"/>
              <a:t>Phosphorus (P) for making big flowers &amp; strong roots</a:t>
            </a:r>
            <a:endParaRPr/>
          </a:p>
          <a:p>
            <a:pPr indent="-311150" lvl="0" marL="457200" rtl="0">
              <a:spcBef>
                <a:spcPts val="0"/>
              </a:spcBef>
              <a:spcAft>
                <a:spcPts val="0"/>
              </a:spcAft>
              <a:buSzPts val="1300"/>
              <a:buChar char="●"/>
            </a:pPr>
            <a:r>
              <a:rPr lang="en"/>
              <a:t>Proper temperature &amp; Air Quality</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1231725" y="0"/>
            <a:ext cx="78450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Photos of Prototype...actual bio-medically engineered plants for bioluminecense not yet created</a:t>
            </a:r>
            <a:endParaRPr/>
          </a:p>
        </p:txBody>
      </p:sp>
      <p:pic>
        <p:nvPicPr>
          <p:cNvPr id="248" name="Shape 248"/>
          <p:cNvPicPr preferRelativeResize="0"/>
          <p:nvPr/>
        </p:nvPicPr>
        <p:blipFill>
          <a:blip r:embed="rId3">
            <a:alphaModFix/>
          </a:blip>
          <a:stretch>
            <a:fillRect/>
          </a:stretch>
        </p:blipFill>
        <p:spPr>
          <a:xfrm>
            <a:off x="152400" y="3525077"/>
            <a:ext cx="1954704" cy="1466028"/>
          </a:xfrm>
          <a:prstGeom prst="rect">
            <a:avLst/>
          </a:prstGeom>
          <a:noFill/>
          <a:ln>
            <a:noFill/>
          </a:ln>
        </p:spPr>
      </p:pic>
      <p:pic>
        <p:nvPicPr>
          <p:cNvPr id="249" name="Shape 249"/>
          <p:cNvPicPr preferRelativeResize="0"/>
          <p:nvPr/>
        </p:nvPicPr>
        <p:blipFill>
          <a:blip r:embed="rId4">
            <a:alphaModFix/>
          </a:blip>
          <a:stretch>
            <a:fillRect/>
          </a:stretch>
        </p:blipFill>
        <p:spPr>
          <a:xfrm>
            <a:off x="2259502" y="3525076"/>
            <a:ext cx="1954704" cy="1466028"/>
          </a:xfrm>
          <a:prstGeom prst="rect">
            <a:avLst/>
          </a:prstGeom>
          <a:noFill/>
          <a:ln>
            <a:noFill/>
          </a:ln>
        </p:spPr>
      </p:pic>
      <p:pic>
        <p:nvPicPr>
          <p:cNvPr id="250" name="Shape 250"/>
          <p:cNvPicPr preferRelativeResize="0"/>
          <p:nvPr/>
        </p:nvPicPr>
        <p:blipFill>
          <a:blip r:embed="rId5">
            <a:alphaModFix/>
          </a:blip>
          <a:stretch>
            <a:fillRect/>
          </a:stretch>
        </p:blipFill>
        <p:spPr>
          <a:xfrm>
            <a:off x="1231727" y="1269853"/>
            <a:ext cx="1583623" cy="2111498"/>
          </a:xfrm>
          <a:prstGeom prst="rect">
            <a:avLst/>
          </a:prstGeom>
          <a:noFill/>
          <a:ln>
            <a:noFill/>
          </a:ln>
        </p:spPr>
      </p:pic>
      <p:pic>
        <p:nvPicPr>
          <p:cNvPr id="251" name="Shape 251"/>
          <p:cNvPicPr preferRelativeResize="0"/>
          <p:nvPr/>
        </p:nvPicPr>
        <p:blipFill>
          <a:blip r:embed="rId6">
            <a:alphaModFix/>
          </a:blip>
          <a:stretch>
            <a:fillRect/>
          </a:stretch>
        </p:blipFill>
        <p:spPr>
          <a:xfrm>
            <a:off x="4797275" y="3381361"/>
            <a:ext cx="2337935" cy="1753451"/>
          </a:xfrm>
          <a:prstGeom prst="rect">
            <a:avLst/>
          </a:prstGeom>
          <a:noFill/>
          <a:ln>
            <a:noFill/>
          </a:ln>
        </p:spPr>
      </p:pic>
      <p:pic>
        <p:nvPicPr>
          <p:cNvPr id="252" name="Shape 252"/>
          <p:cNvPicPr preferRelativeResize="0"/>
          <p:nvPr/>
        </p:nvPicPr>
        <p:blipFill>
          <a:blip r:embed="rId7">
            <a:alphaModFix/>
          </a:blip>
          <a:stretch>
            <a:fillRect/>
          </a:stretch>
        </p:blipFill>
        <p:spPr>
          <a:xfrm>
            <a:off x="3213655" y="1064051"/>
            <a:ext cx="1583623" cy="2111498"/>
          </a:xfrm>
          <a:prstGeom prst="rect">
            <a:avLst/>
          </a:prstGeom>
          <a:noFill/>
          <a:ln>
            <a:noFill/>
          </a:ln>
        </p:spPr>
      </p:pic>
      <p:pic>
        <p:nvPicPr>
          <p:cNvPr id="253" name="Shape 253"/>
          <p:cNvPicPr preferRelativeResize="0"/>
          <p:nvPr/>
        </p:nvPicPr>
        <p:blipFill>
          <a:blip r:embed="rId8">
            <a:alphaModFix/>
          </a:blip>
          <a:stretch>
            <a:fillRect/>
          </a:stretch>
        </p:blipFill>
        <p:spPr>
          <a:xfrm>
            <a:off x="5431201" y="1144323"/>
            <a:ext cx="1583623" cy="21114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Demonstration Video presentation!</a:t>
            </a:r>
            <a:endParaRPr/>
          </a:p>
        </p:txBody>
      </p:sp>
      <p:sp>
        <p:nvSpPr>
          <p:cNvPr id="259" name="Shape 259"/>
          <p:cNvSpPr txBox="1"/>
          <p:nvPr/>
        </p:nvSpPr>
        <p:spPr>
          <a:xfrm>
            <a:off x="2854600" y="1307850"/>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u="sng">
                <a:solidFill>
                  <a:schemeClr val="hlink"/>
                </a:solidFill>
                <a:hlinkClick r:id="rId3"/>
              </a:rPr>
              <a:t>CLICK HERE TO VIEW VIDEO</a:t>
            </a:r>
            <a:r>
              <a:rPr b="1" lang="en" sz="3000">
                <a:solidFill>
                  <a:srgbClr val="FFFFFF"/>
                </a:solidFill>
              </a:rPr>
              <a:t> DEMO OF MY PROTOTYPE</a:t>
            </a:r>
            <a:endParaRPr b="1" sz="30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872830" y="102275"/>
            <a:ext cx="7398347" cy="4938948"/>
          </a:xfrm>
          <a:prstGeom prst="rect">
            <a:avLst/>
          </a:prstGeom>
          <a:noFill/>
          <a:ln>
            <a:noFill/>
          </a:ln>
        </p:spPr>
      </p:pic>
      <p:sp>
        <p:nvSpPr>
          <p:cNvPr id="141" name="Shape 141"/>
          <p:cNvSpPr txBox="1"/>
          <p:nvPr/>
        </p:nvSpPr>
        <p:spPr>
          <a:xfrm>
            <a:off x="1065525" y="4498925"/>
            <a:ext cx="7129800" cy="22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My own luminescent plants, Gabriel Ibanez, Sophomore at Lebanon Trail High School</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SDG 15 &amp; 11</a:t>
            </a:r>
            <a:endParaRPr/>
          </a:p>
        </p:txBody>
      </p:sp>
      <p:sp>
        <p:nvSpPr>
          <p:cNvPr id="147" name="Shape 147"/>
          <p:cNvSpPr txBox="1"/>
          <p:nvPr>
            <p:ph idx="1" type="body"/>
          </p:nvPr>
        </p:nvSpPr>
        <p:spPr>
          <a:xfrm>
            <a:off x="1205425" y="11161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15: </a:t>
            </a:r>
            <a:r>
              <a:rPr lang="en" sz="1800">
                <a:solidFill>
                  <a:srgbClr val="FFFFFF"/>
                </a:solidFill>
              </a:rPr>
              <a:t>Protect, restore and promote sustainable use of terrestrial ecosystems, sustainably manage forests, combat desertification, and halt and reverse land degradation and halt biodiversity loss </a:t>
            </a:r>
            <a:endParaRPr sz="1800"/>
          </a:p>
          <a:p>
            <a:pPr indent="0" lvl="0" marL="0">
              <a:spcBef>
                <a:spcPts val="1600"/>
              </a:spcBef>
              <a:spcAft>
                <a:spcPts val="1600"/>
              </a:spcAft>
              <a:buNone/>
            </a:pPr>
            <a:r>
              <a:rPr lang="en" sz="1800"/>
              <a:t>11:</a:t>
            </a:r>
            <a:r>
              <a:rPr lang="en" sz="1800">
                <a:solidFill>
                  <a:srgbClr val="FFFFFF"/>
                </a:solidFill>
              </a:rPr>
              <a:t>Make cities and human settlements inclusive, safe, resilient and sustainable</a:t>
            </a:r>
            <a:endParaRPr sz="1800"/>
          </a:p>
        </p:txBody>
      </p:sp>
      <p:pic>
        <p:nvPicPr>
          <p:cNvPr id="148" name="Shape 148"/>
          <p:cNvPicPr preferRelativeResize="0"/>
          <p:nvPr/>
        </p:nvPicPr>
        <p:blipFill>
          <a:blip r:embed="rId3">
            <a:alphaModFix/>
          </a:blip>
          <a:stretch>
            <a:fillRect/>
          </a:stretch>
        </p:blipFill>
        <p:spPr>
          <a:xfrm>
            <a:off x="1143000" y="2930875"/>
            <a:ext cx="3695026" cy="22126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Guiding Resources/Inspiration</a:t>
            </a:r>
            <a:endParaRPr/>
          </a:p>
        </p:txBody>
      </p:sp>
      <p:sp>
        <p:nvSpPr>
          <p:cNvPr id="154" name="Shape 154"/>
          <p:cNvSpPr txBox="1"/>
          <p:nvPr>
            <p:ph idx="1" type="body"/>
          </p:nvPr>
        </p:nvSpPr>
        <p:spPr>
          <a:xfrm>
            <a:off x="5137950" y="4001175"/>
            <a:ext cx="3853800" cy="1379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https://blog.suny.edu/2014/03/future-cities-lit-by-beautiful-bioluminescent-trees/</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
        <p:nvSpPr>
          <p:cNvPr id="155" name="Shape 155"/>
          <p:cNvSpPr txBox="1"/>
          <p:nvPr>
            <p:ph idx="2" type="body"/>
          </p:nvPr>
        </p:nvSpPr>
        <p:spPr>
          <a:xfrm>
            <a:off x="131550" y="1221400"/>
            <a:ext cx="4854000" cy="2911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350">
                <a:solidFill>
                  <a:srgbClr val="FFFFFF"/>
                </a:solidFill>
                <a:latin typeface="Arial"/>
                <a:ea typeface="Arial"/>
                <a:cs typeface="Arial"/>
                <a:sym typeface="Arial"/>
              </a:rPr>
              <a:t>A laboratory at </a:t>
            </a:r>
            <a:r>
              <a:rPr lang="en" sz="1350">
                <a:solidFill>
                  <a:srgbClr val="FFFFFF"/>
                </a:solidFill>
                <a:uFill>
                  <a:noFill/>
                </a:uFill>
                <a:latin typeface="Arial"/>
                <a:ea typeface="Arial"/>
                <a:cs typeface="Arial"/>
                <a:sym typeface="Arial"/>
                <a:hlinkClick r:id="rId4"/>
              </a:rPr>
              <a:t>Stony Brook University</a:t>
            </a:r>
            <a:r>
              <a:rPr lang="en" sz="1350">
                <a:solidFill>
                  <a:srgbClr val="FFFFFF"/>
                </a:solidFill>
                <a:latin typeface="Arial"/>
                <a:ea typeface="Arial"/>
                <a:cs typeface="Arial"/>
                <a:sym typeface="Arial"/>
              </a:rPr>
              <a:t>, working with designer </a:t>
            </a:r>
            <a:r>
              <a:rPr lang="en" sz="1350">
                <a:solidFill>
                  <a:srgbClr val="FFFFFF"/>
                </a:solidFill>
                <a:uFill>
                  <a:noFill/>
                </a:uFill>
                <a:latin typeface="Arial"/>
                <a:ea typeface="Arial"/>
                <a:cs typeface="Arial"/>
                <a:sym typeface="Arial"/>
                <a:hlinkClick r:id="rId5"/>
              </a:rPr>
              <a:t>Dann Roosegaarde</a:t>
            </a:r>
            <a:r>
              <a:rPr lang="en" sz="1350">
                <a:solidFill>
                  <a:srgbClr val="FFFFFF"/>
                </a:solidFill>
                <a:latin typeface="Arial"/>
                <a:ea typeface="Arial"/>
                <a:cs typeface="Arial"/>
                <a:sym typeface="Arial"/>
              </a:rPr>
              <a:t>, has developed a glowing plant by merging luciferin–which is the chemical that enables fireflies to glow–with a simple plant. The result is a plant, in dirt, that glows. Naturally.</a:t>
            </a:r>
            <a:endParaRPr sz="1350">
              <a:solidFill>
                <a:srgbClr val="FFFFFF"/>
              </a:solidFill>
              <a:latin typeface="Arial"/>
              <a:ea typeface="Arial"/>
              <a:cs typeface="Arial"/>
              <a:sym typeface="Arial"/>
            </a:endParaRPr>
          </a:p>
          <a:p>
            <a:pPr indent="0" lvl="0" marL="0" rtl="0">
              <a:spcBef>
                <a:spcPts val="1500"/>
              </a:spcBef>
              <a:spcAft>
                <a:spcPts val="0"/>
              </a:spcAft>
              <a:buNone/>
            </a:pPr>
            <a:r>
              <a:rPr lang="en" sz="1350">
                <a:solidFill>
                  <a:srgbClr val="FFFFFF"/>
                </a:solidFill>
                <a:latin typeface="Arial"/>
                <a:ea typeface="Arial"/>
                <a:cs typeface="Arial"/>
                <a:sym typeface="Arial"/>
              </a:rPr>
              <a:t>And it is </a:t>
            </a:r>
            <a:r>
              <a:rPr i="1" lang="en" sz="1350">
                <a:solidFill>
                  <a:srgbClr val="FFFFFF"/>
                </a:solidFill>
                <a:latin typeface="Arial"/>
                <a:ea typeface="Arial"/>
                <a:cs typeface="Arial"/>
                <a:sym typeface="Arial"/>
              </a:rPr>
              <a:t>awesome</a:t>
            </a:r>
            <a:r>
              <a:rPr lang="en" sz="1350">
                <a:solidFill>
                  <a:srgbClr val="FFFFFF"/>
                </a:solidFill>
                <a:latin typeface="Arial"/>
                <a:ea typeface="Arial"/>
                <a:cs typeface="Arial"/>
                <a:sym typeface="Arial"/>
              </a:rPr>
              <a:t>.</a:t>
            </a:r>
            <a:endParaRPr sz="1350">
              <a:solidFill>
                <a:srgbClr val="FFFFFF"/>
              </a:solidFill>
              <a:latin typeface="Arial"/>
              <a:ea typeface="Arial"/>
              <a:cs typeface="Arial"/>
              <a:sym typeface="Arial"/>
            </a:endParaRPr>
          </a:p>
          <a:p>
            <a:pPr indent="0" lvl="0" marL="0" rtl="0">
              <a:spcBef>
                <a:spcPts val="1500"/>
              </a:spcBef>
              <a:spcAft>
                <a:spcPts val="0"/>
              </a:spcAft>
              <a:buNone/>
            </a:pPr>
            <a:r>
              <a:rPr lang="en" sz="1350">
                <a:solidFill>
                  <a:srgbClr val="FFFFFF"/>
                </a:solidFill>
                <a:latin typeface="Arial"/>
                <a:ea typeface="Arial"/>
                <a:cs typeface="Arial"/>
                <a:sym typeface="Arial"/>
              </a:rPr>
              <a:t>Roosegaarde, a self-described designer/artist/architect from the Netherlands, pronounced his vision for the future of technology incorporation at the </a:t>
            </a:r>
            <a:r>
              <a:rPr lang="en" sz="1350">
                <a:solidFill>
                  <a:srgbClr val="FFFFFF"/>
                </a:solidFill>
                <a:uFill>
                  <a:noFill/>
                </a:uFill>
                <a:latin typeface="Arial"/>
                <a:ea typeface="Arial"/>
                <a:cs typeface="Arial"/>
                <a:sym typeface="Arial"/>
                <a:hlinkClick r:id="rId6"/>
              </a:rPr>
              <a:t>2014 SXSW</a:t>
            </a:r>
            <a:r>
              <a:rPr lang="en" sz="1350">
                <a:solidFill>
                  <a:srgbClr val="FFFFFF"/>
                </a:solidFill>
                <a:latin typeface="Arial"/>
                <a:ea typeface="Arial"/>
                <a:cs typeface="Arial"/>
                <a:sym typeface="Arial"/>
              </a:rPr>
              <a:t> in Austin, Texas.</a:t>
            </a:r>
            <a:endParaRPr sz="1350">
              <a:solidFill>
                <a:srgbClr val="FFFFFF"/>
              </a:solidFill>
              <a:latin typeface="Arial"/>
              <a:ea typeface="Arial"/>
              <a:cs typeface="Arial"/>
              <a:sym typeface="Arial"/>
            </a:endParaRPr>
          </a:p>
          <a:p>
            <a:pPr indent="0" lvl="0" marL="0" rtl="0">
              <a:spcBef>
                <a:spcPts val="1500"/>
              </a:spcBef>
              <a:spcAft>
                <a:spcPts val="0"/>
              </a:spcAft>
              <a:buNone/>
            </a:pPr>
            <a:r>
              <a:rPr lang="en" sz="1350">
                <a:solidFill>
                  <a:srgbClr val="FFFFFF"/>
                </a:solidFill>
                <a:latin typeface="Arial"/>
                <a:ea typeface="Arial"/>
                <a:cs typeface="Arial"/>
                <a:sym typeface="Arial"/>
              </a:rPr>
              <a:t>His concept is based on “merging worlds of nature and technology” by taking what we can learn from nature and applying that to the world through the building of technology–namely, the urban landscape.</a:t>
            </a:r>
            <a:endParaRPr sz="1350">
              <a:solidFill>
                <a:srgbClr val="FFFFFF"/>
              </a:solidFill>
              <a:latin typeface="Arial"/>
              <a:ea typeface="Arial"/>
              <a:cs typeface="Arial"/>
              <a:sym typeface="Arial"/>
            </a:endParaRPr>
          </a:p>
          <a:p>
            <a:pPr indent="0" lvl="0" marL="0">
              <a:spcBef>
                <a:spcPts val="1500"/>
              </a:spcBef>
              <a:spcAft>
                <a:spcPts val="1600"/>
              </a:spcAft>
              <a:buNone/>
            </a:pPr>
            <a:r>
              <a:t/>
            </a:r>
            <a:endParaRPr>
              <a:solidFill>
                <a:srgbClr val="FFFFFF"/>
              </a:solidFill>
            </a:endParaRPr>
          </a:p>
        </p:txBody>
      </p:sp>
      <p:pic>
        <p:nvPicPr>
          <p:cNvPr id="156" name="Shape 156"/>
          <p:cNvPicPr preferRelativeResize="0"/>
          <p:nvPr/>
        </p:nvPicPr>
        <p:blipFill>
          <a:blip r:embed="rId7">
            <a:alphaModFix/>
          </a:blip>
          <a:stretch>
            <a:fillRect/>
          </a:stretch>
        </p:blipFill>
        <p:spPr>
          <a:xfrm>
            <a:off x="5137950" y="1796725"/>
            <a:ext cx="3853650" cy="21375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Guiding Resources/Inspiration</a:t>
            </a:r>
            <a:endParaRPr/>
          </a:p>
        </p:txBody>
      </p:sp>
      <p:sp>
        <p:nvSpPr>
          <p:cNvPr id="162" name="Shape 162"/>
          <p:cNvSpPr txBox="1"/>
          <p:nvPr>
            <p:ph idx="1" type="body"/>
          </p:nvPr>
        </p:nvSpPr>
        <p:spPr>
          <a:xfrm>
            <a:off x="5137950" y="4001175"/>
            <a:ext cx="3853800" cy="826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solidFill>
                  <a:schemeClr val="hlink"/>
                </a:solidFill>
                <a:hlinkClick r:id="rId3"/>
              </a:rPr>
              <a:t>http://news.mit.edu/2017/engineers-create-nanobionic-plants-that-glow-1213</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rtl="0">
              <a:spcBef>
                <a:spcPts val="1600"/>
              </a:spcBef>
              <a:spcAft>
                <a:spcPts val="1600"/>
              </a:spcAft>
              <a:buNone/>
            </a:pPr>
            <a:r>
              <a:t/>
            </a:r>
            <a:endParaRPr/>
          </a:p>
        </p:txBody>
      </p:sp>
      <p:sp>
        <p:nvSpPr>
          <p:cNvPr id="163" name="Shape 163"/>
          <p:cNvSpPr txBox="1"/>
          <p:nvPr>
            <p:ph idx="2" type="body"/>
          </p:nvPr>
        </p:nvSpPr>
        <p:spPr>
          <a:xfrm>
            <a:off x="131550" y="1484500"/>
            <a:ext cx="4854000" cy="2911200"/>
          </a:xfrm>
          <a:prstGeom prst="rect">
            <a:avLst/>
          </a:prstGeom>
        </p:spPr>
        <p:txBody>
          <a:bodyPr anchorCtr="0" anchor="t" bIns="91425" lIns="91425" spcFirstLastPara="1" rIns="91425" wrap="square" tIns="91425">
            <a:noAutofit/>
          </a:bodyPr>
          <a:lstStyle/>
          <a:p>
            <a:pPr indent="0" lvl="0" marL="0" rtl="0">
              <a:lnSpc>
                <a:spcPct val="160000"/>
              </a:lnSpc>
              <a:spcBef>
                <a:spcPts val="0"/>
              </a:spcBef>
              <a:spcAft>
                <a:spcPts val="0"/>
              </a:spcAft>
              <a:buNone/>
            </a:pPr>
            <a:r>
              <a:rPr lang="en" sz="1400">
                <a:solidFill>
                  <a:srgbClr val="FFFFFF"/>
                </a:solidFill>
                <a:latin typeface="Arial"/>
                <a:ea typeface="Arial"/>
                <a:cs typeface="Arial"/>
                <a:sym typeface="Arial"/>
              </a:rPr>
              <a:t>Lighting, which accounts for about 20 percent of worldwide energy consumption, seemed like a logical next target. “Plants can self-repair, they have their own energy, and they are already adapted to the outdoor environment,” Strano says. “We think this is an idea whose time has come. It’s a perfect problem for plant nanobionics.”</a:t>
            </a:r>
            <a:endParaRPr sz="1400">
              <a:solidFill>
                <a:srgbClr val="FFFFFF"/>
              </a:solidFill>
              <a:latin typeface="Arial"/>
              <a:ea typeface="Arial"/>
              <a:cs typeface="Arial"/>
              <a:sym typeface="Arial"/>
            </a:endParaRPr>
          </a:p>
          <a:p>
            <a:pPr indent="0" lvl="0" marL="0" rtl="0">
              <a:lnSpc>
                <a:spcPct val="160000"/>
              </a:lnSpc>
              <a:spcBef>
                <a:spcPts val="0"/>
              </a:spcBef>
              <a:spcAft>
                <a:spcPts val="0"/>
              </a:spcAft>
              <a:buNone/>
            </a:pPr>
            <a:r>
              <a:rPr lang="en" sz="1400">
                <a:solidFill>
                  <a:srgbClr val="FFFFFF"/>
                </a:solidFill>
                <a:latin typeface="Arial"/>
                <a:ea typeface="Arial"/>
                <a:cs typeface="Arial"/>
                <a:sym typeface="Arial"/>
              </a:rPr>
              <a:t>To create their glowing plants, the MIT team turned to luciferase, the enzyme that gives fireflies their glow.</a:t>
            </a:r>
            <a:endParaRPr sz="1400">
              <a:solidFill>
                <a:srgbClr val="FFFFFF"/>
              </a:solidFill>
              <a:latin typeface="Arial"/>
              <a:ea typeface="Arial"/>
              <a:cs typeface="Arial"/>
              <a:sym typeface="Arial"/>
            </a:endParaRPr>
          </a:p>
          <a:p>
            <a:pPr indent="0" lvl="0" marL="0" rtl="0">
              <a:spcBef>
                <a:spcPts val="0"/>
              </a:spcBef>
              <a:spcAft>
                <a:spcPts val="1600"/>
              </a:spcAft>
              <a:buNone/>
            </a:pPr>
            <a:r>
              <a:t/>
            </a:r>
            <a:endParaRPr>
              <a:solidFill>
                <a:srgbClr val="FFFFFF"/>
              </a:solidFill>
            </a:endParaRPr>
          </a:p>
        </p:txBody>
      </p:sp>
      <p:pic>
        <p:nvPicPr>
          <p:cNvPr id="164" name="Shape 164"/>
          <p:cNvPicPr preferRelativeResize="0"/>
          <p:nvPr/>
        </p:nvPicPr>
        <p:blipFill>
          <a:blip r:embed="rId4">
            <a:alphaModFix/>
          </a:blip>
          <a:stretch>
            <a:fillRect/>
          </a:stretch>
        </p:blipFill>
        <p:spPr>
          <a:xfrm>
            <a:off x="5137950" y="947200"/>
            <a:ext cx="3587315" cy="291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bioluminescence?</a:t>
            </a:r>
            <a:endParaRPr/>
          </a:p>
        </p:txBody>
      </p:sp>
      <p:pic>
        <p:nvPicPr>
          <p:cNvPr id="170" name="Shape 170"/>
          <p:cNvPicPr preferRelativeResize="0"/>
          <p:nvPr/>
        </p:nvPicPr>
        <p:blipFill>
          <a:blip r:embed="rId3">
            <a:alphaModFix/>
          </a:blip>
          <a:stretch>
            <a:fillRect/>
          </a:stretch>
        </p:blipFill>
        <p:spPr>
          <a:xfrm>
            <a:off x="276075" y="1307850"/>
            <a:ext cx="2749350" cy="1946900"/>
          </a:xfrm>
          <a:prstGeom prst="rect">
            <a:avLst/>
          </a:prstGeom>
          <a:noFill/>
          <a:ln>
            <a:noFill/>
          </a:ln>
        </p:spPr>
      </p:pic>
      <p:pic>
        <p:nvPicPr>
          <p:cNvPr id="171" name="Shape 171"/>
          <p:cNvPicPr preferRelativeResize="0"/>
          <p:nvPr/>
        </p:nvPicPr>
        <p:blipFill>
          <a:blip r:embed="rId4">
            <a:alphaModFix/>
          </a:blip>
          <a:stretch>
            <a:fillRect/>
          </a:stretch>
        </p:blipFill>
        <p:spPr>
          <a:xfrm>
            <a:off x="5786288" y="393750"/>
            <a:ext cx="3209750" cy="1946900"/>
          </a:xfrm>
          <a:prstGeom prst="rect">
            <a:avLst/>
          </a:prstGeom>
          <a:noFill/>
          <a:ln>
            <a:noFill/>
          </a:ln>
        </p:spPr>
      </p:pic>
      <p:pic>
        <p:nvPicPr>
          <p:cNvPr id="172" name="Shape 172"/>
          <p:cNvPicPr preferRelativeResize="0"/>
          <p:nvPr/>
        </p:nvPicPr>
        <p:blipFill>
          <a:blip r:embed="rId5">
            <a:alphaModFix/>
          </a:blip>
          <a:stretch>
            <a:fillRect/>
          </a:stretch>
        </p:blipFill>
        <p:spPr>
          <a:xfrm>
            <a:off x="5171240" y="2516921"/>
            <a:ext cx="3165169" cy="2411709"/>
          </a:xfrm>
          <a:prstGeom prst="rect">
            <a:avLst/>
          </a:prstGeom>
          <a:noFill/>
          <a:ln>
            <a:noFill/>
          </a:ln>
        </p:spPr>
      </p:pic>
      <p:pic>
        <p:nvPicPr>
          <p:cNvPr id="173" name="Shape 173"/>
          <p:cNvPicPr preferRelativeResize="0"/>
          <p:nvPr/>
        </p:nvPicPr>
        <p:blipFill>
          <a:blip r:embed="rId6">
            <a:alphaModFix/>
          </a:blip>
          <a:stretch>
            <a:fillRect/>
          </a:stretch>
        </p:blipFill>
        <p:spPr>
          <a:xfrm>
            <a:off x="1961500" y="2449725"/>
            <a:ext cx="2674791" cy="2411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Skip To </a:t>
            </a:r>
            <a:r>
              <a:rPr lang="en"/>
              <a:t>Demonstration Video presentation!</a:t>
            </a:r>
            <a:endParaRPr/>
          </a:p>
        </p:txBody>
      </p:sp>
      <p:sp>
        <p:nvSpPr>
          <p:cNvPr id="179" name="Shape 179"/>
          <p:cNvSpPr txBox="1"/>
          <p:nvPr/>
        </p:nvSpPr>
        <p:spPr>
          <a:xfrm>
            <a:off x="2854600" y="1307850"/>
            <a:ext cx="30000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u="sng">
                <a:solidFill>
                  <a:schemeClr val="hlink"/>
                </a:solidFill>
                <a:hlinkClick r:id="rId3"/>
              </a:rPr>
              <a:t>CLICK HERE TO VIEW VIDEO</a:t>
            </a:r>
            <a:r>
              <a:rPr b="1" lang="en" sz="3000">
                <a:solidFill>
                  <a:srgbClr val="FFFFFF"/>
                </a:solidFill>
              </a:rPr>
              <a:t> DEMO OF MY PROTOTYPE</a:t>
            </a:r>
            <a:endParaRPr b="1" sz="3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Photoluminescence</a:t>
            </a:r>
            <a:endParaRPr/>
          </a:p>
          <a:p>
            <a:pPr indent="0" lvl="0" marL="0">
              <a:spcBef>
                <a:spcPts val="0"/>
              </a:spcBef>
              <a:spcAft>
                <a:spcPts val="0"/>
              </a:spcAft>
              <a:buNone/>
            </a:pPr>
            <a:r>
              <a:rPr lang="en" sz="1800"/>
              <a:t>(Fluorescence &amp; </a:t>
            </a:r>
            <a:r>
              <a:rPr lang="en" sz="1800"/>
              <a:t>Phosphorescence)</a:t>
            </a:r>
            <a:endParaRPr sz="1800"/>
          </a:p>
        </p:txBody>
      </p:sp>
      <p:sp>
        <p:nvSpPr>
          <p:cNvPr id="185" name="Shape 185"/>
          <p:cNvSpPr txBox="1"/>
          <p:nvPr>
            <p:ph idx="1" type="body"/>
          </p:nvPr>
        </p:nvSpPr>
        <p:spPr>
          <a:xfrm>
            <a:off x="1297500" y="1567550"/>
            <a:ext cx="3403200" cy="32706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lang="en" u="sng"/>
              <a:t>Fluorescence</a:t>
            </a:r>
            <a:r>
              <a:rPr lang="en"/>
              <a:t>: Energy is absorbed &amp; emission of light when energy falls.</a:t>
            </a:r>
            <a:endParaRPr/>
          </a:p>
          <a:p>
            <a:pPr indent="0" lvl="0" marL="0">
              <a:lnSpc>
                <a:spcPct val="100000"/>
              </a:lnSpc>
              <a:spcBef>
                <a:spcPts val="1600"/>
              </a:spcBef>
              <a:spcAft>
                <a:spcPts val="0"/>
              </a:spcAft>
              <a:buNone/>
            </a:pPr>
            <a:r>
              <a:rPr lang="en"/>
              <a:t>Important factors:</a:t>
            </a:r>
            <a:endParaRPr/>
          </a:p>
          <a:p>
            <a:pPr indent="-311150" lvl="0" marL="457200" rtl="0">
              <a:lnSpc>
                <a:spcPct val="100000"/>
              </a:lnSpc>
              <a:spcBef>
                <a:spcPts val="1600"/>
              </a:spcBef>
              <a:spcAft>
                <a:spcPts val="0"/>
              </a:spcAft>
              <a:buSzPts val="1300"/>
              <a:buChar char="●"/>
            </a:pPr>
            <a:r>
              <a:rPr lang="en"/>
              <a:t>Light is temporary: works only with energy source</a:t>
            </a:r>
            <a:endParaRPr/>
          </a:p>
          <a:p>
            <a:pPr indent="-311150" lvl="0" marL="457200" rtl="0">
              <a:lnSpc>
                <a:spcPct val="100000"/>
              </a:lnSpc>
              <a:spcBef>
                <a:spcPts val="0"/>
              </a:spcBef>
              <a:spcAft>
                <a:spcPts val="0"/>
              </a:spcAft>
              <a:buSzPts val="1300"/>
              <a:buChar char="●"/>
            </a:pPr>
            <a:r>
              <a:rPr lang="en"/>
              <a:t>GFP Protein used to create fluorescence in tracing specific items</a:t>
            </a:r>
            <a:endParaRPr/>
          </a:p>
          <a:p>
            <a:pPr indent="0" lvl="0" marL="0" rtl="0">
              <a:lnSpc>
                <a:spcPct val="100000"/>
              </a:lnSpc>
              <a:spcBef>
                <a:spcPts val="1600"/>
              </a:spcBef>
              <a:spcAft>
                <a:spcPts val="0"/>
              </a:spcAft>
              <a:buNone/>
            </a:pPr>
            <a:r>
              <a:rPr lang="en" sz="1200"/>
              <a:t>Important people: Martin </a:t>
            </a:r>
            <a:r>
              <a:rPr lang="en" sz="1200"/>
              <a:t>Chalfie</a:t>
            </a:r>
            <a:r>
              <a:rPr lang="en" sz="1200"/>
              <a:t>, </a:t>
            </a:r>
            <a:r>
              <a:rPr lang="en" sz="1200"/>
              <a:t>Osamu</a:t>
            </a:r>
            <a:r>
              <a:rPr lang="en" sz="1200"/>
              <a:t> </a:t>
            </a:r>
            <a:r>
              <a:rPr lang="en" sz="1200"/>
              <a:t>Shamrao</a:t>
            </a:r>
            <a:r>
              <a:rPr lang="en" sz="1200"/>
              <a:t>, Roger Tsien won 2008 nobel prize. </a:t>
            </a:r>
            <a:endParaRPr sz="1200"/>
          </a:p>
          <a:p>
            <a:pPr indent="0" lvl="0" marL="0" rtl="0">
              <a:lnSpc>
                <a:spcPct val="100000"/>
              </a:lnSpc>
              <a:spcBef>
                <a:spcPts val="1600"/>
              </a:spcBef>
              <a:spcAft>
                <a:spcPts val="1600"/>
              </a:spcAft>
              <a:buNone/>
            </a:pPr>
            <a:r>
              <a:rPr lang="en" u="sng"/>
              <a:t>Possibility Level:</a:t>
            </a:r>
            <a:r>
              <a:rPr lang="en"/>
              <a:t> high is </a:t>
            </a:r>
            <a:r>
              <a:rPr lang="en"/>
              <a:t>phosphorescence</a:t>
            </a:r>
            <a:r>
              <a:rPr lang="en"/>
              <a:t> is used for </a:t>
            </a:r>
            <a:r>
              <a:rPr lang="en"/>
              <a:t>controlling</a:t>
            </a:r>
            <a:r>
              <a:rPr lang="en"/>
              <a:t> the </a:t>
            </a:r>
            <a:r>
              <a:rPr lang="en"/>
              <a:t>activation</a:t>
            </a:r>
            <a:r>
              <a:rPr lang="en"/>
              <a:t> of the fluorescent gene GFP</a:t>
            </a:r>
            <a:endParaRPr/>
          </a:p>
        </p:txBody>
      </p:sp>
      <p:sp>
        <p:nvSpPr>
          <p:cNvPr id="186" name="Shape 186"/>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lang="en" u="sng"/>
              <a:t>Phosphorescence</a:t>
            </a:r>
            <a:r>
              <a:rPr lang="en"/>
              <a:t>: Organisms can store energy &amp; electrons give off photons over a longer period of time.</a:t>
            </a:r>
            <a:endParaRPr/>
          </a:p>
          <a:p>
            <a:pPr indent="0" lvl="0" marL="0">
              <a:lnSpc>
                <a:spcPct val="100000"/>
              </a:lnSpc>
              <a:spcBef>
                <a:spcPts val="1600"/>
              </a:spcBef>
              <a:spcAft>
                <a:spcPts val="0"/>
              </a:spcAft>
              <a:buNone/>
            </a:pPr>
            <a:r>
              <a:rPr lang="en"/>
              <a:t>Chemical</a:t>
            </a:r>
            <a:r>
              <a:rPr lang="en"/>
              <a:t> </a:t>
            </a:r>
            <a:r>
              <a:rPr lang="en"/>
              <a:t>equation</a:t>
            </a:r>
            <a:r>
              <a:rPr lang="en"/>
              <a:t> for substance used is Phosphorus penta oxide </a:t>
            </a:r>
            <a:endParaRPr/>
          </a:p>
          <a:p>
            <a:pPr indent="0" lvl="0" marL="0">
              <a:lnSpc>
                <a:spcPct val="100000"/>
              </a:lnSpc>
              <a:spcBef>
                <a:spcPts val="1600"/>
              </a:spcBef>
              <a:spcAft>
                <a:spcPts val="0"/>
              </a:spcAft>
              <a:buNone/>
            </a:pPr>
            <a:r>
              <a:rPr lang="en" u="sng"/>
              <a:t>Possibility Level:</a:t>
            </a:r>
            <a:r>
              <a:rPr lang="en"/>
              <a:t> high chance if the plant </a:t>
            </a:r>
            <a:r>
              <a:rPr lang="en"/>
              <a:t>receiving</a:t>
            </a:r>
            <a:r>
              <a:rPr lang="en"/>
              <a:t> the chemical </a:t>
            </a:r>
            <a:r>
              <a:rPr lang="en"/>
              <a:t>does</a:t>
            </a:r>
            <a:r>
              <a:rPr lang="en"/>
              <a:t> not cause the dissociation of the </a:t>
            </a:r>
            <a:r>
              <a:rPr lang="en"/>
              <a:t>compound</a:t>
            </a:r>
            <a:r>
              <a:rPr lang="en"/>
              <a:t> to the extent of no longer producing light </a:t>
            </a:r>
            <a:endParaRPr/>
          </a:p>
          <a:p>
            <a:pPr indent="0" lvl="0" marL="0">
              <a:lnSpc>
                <a:spcPct val="100000"/>
              </a:lnSpc>
              <a:spcBef>
                <a:spcPts val="1600"/>
              </a:spcBef>
              <a:spcAft>
                <a:spcPts val="0"/>
              </a:spcAft>
              <a:buNone/>
            </a:pPr>
            <a:r>
              <a:t/>
            </a:r>
            <a:endParaRPr/>
          </a:p>
          <a:p>
            <a:pPr indent="0" lvl="0" marL="0">
              <a:lnSpc>
                <a:spcPct val="100000"/>
              </a:lnSpc>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Chemiluminescence</a:t>
            </a:r>
            <a:endParaRPr/>
          </a:p>
          <a:p>
            <a:pPr indent="0" lvl="0" marL="0">
              <a:spcBef>
                <a:spcPts val="0"/>
              </a:spcBef>
              <a:spcAft>
                <a:spcPts val="0"/>
              </a:spcAft>
              <a:buNone/>
            </a:pPr>
            <a:r>
              <a:rPr lang="en" sz="1800"/>
              <a:t>(Manmade- Chemiluminescence &amp; Bioluminescence)</a:t>
            </a:r>
            <a:endParaRPr sz="1800"/>
          </a:p>
        </p:txBody>
      </p:sp>
      <p:sp>
        <p:nvSpPr>
          <p:cNvPr id="192" name="Shape 192"/>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t>MM-Chemiluminescence:</a:t>
            </a:r>
            <a:r>
              <a:rPr lang="en"/>
              <a:t> Electrons get </a:t>
            </a:r>
            <a:r>
              <a:rPr lang="en"/>
              <a:t>excited</a:t>
            </a:r>
            <a:r>
              <a:rPr lang="en"/>
              <a:t> by chemical reactions, not light </a:t>
            </a:r>
            <a:endParaRPr/>
          </a:p>
          <a:p>
            <a:pPr indent="0" lvl="0" marL="0">
              <a:spcBef>
                <a:spcPts val="1600"/>
              </a:spcBef>
              <a:spcAft>
                <a:spcPts val="0"/>
              </a:spcAft>
              <a:buNone/>
            </a:pPr>
            <a:r>
              <a:rPr lang="en"/>
              <a:t>Important Factors: </a:t>
            </a:r>
            <a:endParaRPr/>
          </a:p>
          <a:p>
            <a:pPr indent="-311150" lvl="0" marL="457200" rtl="0">
              <a:spcBef>
                <a:spcPts val="1600"/>
              </a:spcBef>
              <a:spcAft>
                <a:spcPts val="0"/>
              </a:spcAft>
              <a:buSzPts val="1300"/>
              <a:buChar char="●"/>
            </a:pPr>
            <a:r>
              <a:rPr lang="en"/>
              <a:t>Oxidation-reduction </a:t>
            </a:r>
            <a:endParaRPr/>
          </a:p>
          <a:p>
            <a:pPr indent="0" lvl="0" marL="0">
              <a:spcBef>
                <a:spcPts val="1600"/>
              </a:spcBef>
              <a:spcAft>
                <a:spcPts val="1600"/>
              </a:spcAft>
              <a:buNone/>
            </a:pPr>
            <a:r>
              <a:rPr lang="en" u="sng"/>
              <a:t>Possibility Level:</a:t>
            </a:r>
            <a:r>
              <a:rPr lang="en"/>
              <a:t> high possibility if chemical </a:t>
            </a:r>
            <a:r>
              <a:rPr lang="en"/>
              <a:t>compound</a:t>
            </a:r>
            <a:r>
              <a:rPr lang="en"/>
              <a:t> is formed to be </a:t>
            </a:r>
            <a:r>
              <a:rPr lang="en"/>
              <a:t>received</a:t>
            </a:r>
            <a:r>
              <a:rPr lang="en"/>
              <a:t> by photosynthetic organisms</a:t>
            </a:r>
            <a:endParaRPr/>
          </a:p>
        </p:txBody>
      </p:sp>
      <p:sp>
        <p:nvSpPr>
          <p:cNvPr id="193" name="Shape 193"/>
          <p:cNvSpPr txBox="1"/>
          <p:nvPr>
            <p:ph idx="2" type="body"/>
          </p:nvPr>
        </p:nvSpPr>
        <p:spPr>
          <a:xfrm>
            <a:off x="4933225" y="1567550"/>
            <a:ext cx="3403200" cy="3080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u="sng"/>
              <a:t>Bioluminescence:</a:t>
            </a:r>
            <a:r>
              <a:rPr lang="en"/>
              <a:t> A type of Chemiluminescence</a:t>
            </a:r>
            <a:endParaRPr/>
          </a:p>
          <a:p>
            <a:pPr indent="0" lvl="0" marL="0">
              <a:spcBef>
                <a:spcPts val="1600"/>
              </a:spcBef>
              <a:spcAft>
                <a:spcPts val="0"/>
              </a:spcAft>
              <a:buNone/>
            </a:pPr>
            <a:r>
              <a:rPr lang="en"/>
              <a:t>Important Factors:</a:t>
            </a:r>
            <a:endParaRPr/>
          </a:p>
          <a:p>
            <a:pPr indent="-311150" lvl="0" marL="457200" rtl="0">
              <a:spcBef>
                <a:spcPts val="1600"/>
              </a:spcBef>
              <a:spcAft>
                <a:spcPts val="0"/>
              </a:spcAft>
              <a:buSzPts val="1300"/>
              <a:buChar char="●"/>
            </a:pPr>
            <a:r>
              <a:rPr lang="en"/>
              <a:t>Light produced by chemical reaction in organisms</a:t>
            </a:r>
            <a:endParaRPr/>
          </a:p>
          <a:p>
            <a:pPr indent="-311150" lvl="0" marL="457200" rtl="0">
              <a:spcBef>
                <a:spcPts val="0"/>
              </a:spcBef>
              <a:spcAft>
                <a:spcPts val="0"/>
              </a:spcAft>
              <a:buSzPts val="1300"/>
              <a:buChar char="●"/>
            </a:pPr>
            <a:r>
              <a:rPr lang="en"/>
              <a:t>Luciferin is a light emitting compound in organisms</a:t>
            </a:r>
            <a:endParaRPr/>
          </a:p>
          <a:p>
            <a:pPr indent="0" lvl="0" marL="0" rtl="0">
              <a:spcBef>
                <a:spcPts val="1600"/>
              </a:spcBef>
              <a:spcAft>
                <a:spcPts val="0"/>
              </a:spcAft>
              <a:buNone/>
            </a:pPr>
            <a:r>
              <a:rPr lang="en" u="sng"/>
              <a:t>Possibility</a:t>
            </a:r>
            <a:r>
              <a:rPr lang="en" u="sng"/>
              <a:t> Level:</a:t>
            </a:r>
            <a:r>
              <a:rPr lang="en"/>
              <a:t> High </a:t>
            </a:r>
            <a:r>
              <a:rPr lang="en"/>
              <a:t>possibility</a:t>
            </a:r>
            <a:r>
              <a:rPr lang="en"/>
              <a:t> if luciferin can be activated by solar activity to emit light at night rather than during the day.</a:t>
            </a:r>
            <a:endParaRPr/>
          </a:p>
          <a:p>
            <a:pPr indent="0" lvl="0" marL="0">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