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Comfortaa Light"/>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omfortaaLight-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ComfortaaLigh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2B, Disha Sheth, Arianna Bohara, Polina Letova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usnews.com/news/best-countries/articles/2016-11-07/under-female-leadership-it-is-all-about-the-economy" TargetMode="External"/><Relationship Id="rId4" Type="http://schemas.openxmlformats.org/officeDocument/2006/relationships/hyperlink" Target="https://www.motherjones.com/kevin-drum/2014/12/rape-way-down-over-past-two-decades-so-all-violent-cri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unwomen.org/en/what-we-do/ending-violence-against-women/prevention" TargetMode="External"/><Relationship Id="rId4" Type="http://schemas.openxmlformats.org/officeDocument/2006/relationships/hyperlink" Target="https://newrepublic.com/article/119436/how-stop-domestic-violence-experts-offer-5-steps-policymak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649975" y="1462525"/>
            <a:ext cx="5182200" cy="3452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omfortaa Light"/>
                <a:ea typeface="Comfortaa Light"/>
                <a:cs typeface="Comfortaa Light"/>
                <a:sym typeface="Comfortaa Light"/>
              </a:rPr>
              <a:t>Empower women and make them equal to men.</a:t>
            </a:r>
            <a:endParaRPr sz="1800">
              <a:solidFill>
                <a:schemeClr val="dk1"/>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t/>
            </a:r>
            <a:endParaRPr sz="1300">
              <a:solidFill>
                <a:schemeClr val="dk1"/>
              </a:solidFill>
              <a:latin typeface="Comfortaa Light"/>
              <a:ea typeface="Comfortaa Light"/>
              <a:cs typeface="Comfortaa Light"/>
              <a:sym typeface="Comfortaa Light"/>
            </a:endParaRPr>
          </a:p>
          <a:p>
            <a:pPr indent="-311150" lvl="0" marL="457200" rtl="0" algn="l">
              <a:lnSpc>
                <a:spcPct val="115000"/>
              </a:lnSpc>
              <a:spcBef>
                <a:spcPts val="0"/>
              </a:spcBef>
              <a:spcAft>
                <a:spcPts val="0"/>
              </a:spcAft>
              <a:buClr>
                <a:schemeClr val="dk1"/>
              </a:buClr>
              <a:buSzPts val="1300"/>
              <a:buFont typeface="Comfortaa Light"/>
              <a:buChar char="-"/>
            </a:pPr>
            <a:r>
              <a:rPr lang="en" sz="1300">
                <a:solidFill>
                  <a:schemeClr val="dk1"/>
                </a:solidFill>
                <a:latin typeface="Comfortaa Light"/>
                <a:ea typeface="Comfortaa Light"/>
                <a:cs typeface="Comfortaa Light"/>
                <a:sym typeface="Comfortaa Light"/>
              </a:rPr>
              <a:t>Goal 5.8 : Enhance the use of enabling technology, in particular information and communications technology, to promote the empowerment of women</a:t>
            </a:r>
            <a:endParaRPr sz="1800">
              <a:solidFill>
                <a:srgbClr val="FFFFFF"/>
              </a:solidFill>
              <a:latin typeface="Comfortaa Light"/>
              <a:ea typeface="Comfortaa Light"/>
              <a:cs typeface="Comfortaa Light"/>
              <a:sym typeface="Comfortaa Light"/>
            </a:endParaRPr>
          </a:p>
        </p:txBody>
      </p:sp>
      <p:sp>
        <p:nvSpPr>
          <p:cNvPr id="55" name="Shape 55"/>
          <p:cNvSpPr/>
          <p:nvPr/>
        </p:nvSpPr>
        <p:spPr>
          <a:xfrm>
            <a:off x="2011675" y="190475"/>
            <a:ext cx="50292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200">
                <a:solidFill>
                  <a:schemeClr val="dk1"/>
                </a:solidFill>
              </a:rPr>
              <a:t>Gender equality</a:t>
            </a:r>
            <a:endParaRPr/>
          </a:p>
        </p:txBody>
      </p:sp>
      <p:pic>
        <p:nvPicPr>
          <p:cNvPr id="56" name="Shape 56" title="E_SDG goals_Goal 05"/>
          <p:cNvPicPr preferRelativeResize="0"/>
          <p:nvPr/>
        </p:nvPicPr>
        <p:blipFill>
          <a:blip r:embed="rId3">
            <a:alphaModFix/>
          </a:blip>
          <a:stretch>
            <a:fillRect/>
          </a:stretch>
        </p:blipFill>
        <p:spPr>
          <a:xfrm>
            <a:off x="318650" y="1547625"/>
            <a:ext cx="3049675" cy="3049675"/>
          </a:xfrm>
          <a:prstGeom prst="rect">
            <a:avLst/>
          </a:prstGeom>
          <a:noFill/>
          <a:ln>
            <a:noFill/>
          </a:ln>
        </p:spPr>
      </p:pic>
      <p:pic>
        <p:nvPicPr>
          <p:cNvPr descr="Related image" id="57" name="Shape 57"/>
          <p:cNvPicPr preferRelativeResize="0"/>
          <p:nvPr/>
        </p:nvPicPr>
        <p:blipFill>
          <a:blip r:embed="rId4">
            <a:alphaModFix/>
          </a:blip>
          <a:stretch>
            <a:fillRect/>
          </a:stretch>
        </p:blipFill>
        <p:spPr>
          <a:xfrm>
            <a:off x="4962070" y="3462600"/>
            <a:ext cx="2557999" cy="145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sz="2400">
                <a:solidFill>
                  <a:srgbClr val="FFFFFF"/>
                </a:solidFill>
                <a:latin typeface="Comfortaa Light"/>
                <a:ea typeface="Comfortaa Light"/>
                <a:cs typeface="Comfortaa Light"/>
                <a:sym typeface="Comfortaa Light"/>
              </a:rPr>
              <a:t>With the necklace to control how much men will try to abuse women, female empowerment will go up. Additionally if little cracks in the prototype are built in, the DNA of the abuser can be caught in it and turned into the police. If the women become more comfortable with the police handling a case, the community will become even more connected as one. </a:t>
            </a:r>
            <a:endParaRPr sz="2400">
              <a:solidFill>
                <a:srgbClr val="FFFFFF"/>
              </a:solidFill>
              <a:latin typeface="Comfortaa Light"/>
              <a:ea typeface="Comfortaa Light"/>
              <a:cs typeface="Comfortaa Light"/>
              <a:sym typeface="Comfortaa Light"/>
            </a:endParaRPr>
          </a:p>
        </p:txBody>
      </p:sp>
      <p:sp>
        <p:nvSpPr>
          <p:cNvPr id="117" name="Shape 117"/>
          <p:cNvSpPr/>
          <p:nvPr/>
        </p:nvSpPr>
        <p:spPr>
          <a:xfrm>
            <a:off x="274325" y="190475"/>
            <a:ext cx="85581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dk1"/>
                </a:solidFill>
              </a:rPr>
              <a:t>The Solution/Implementation- Evidence Gallery 2</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p:nvPr/>
        </p:nvSpPr>
        <p:spPr>
          <a:xfrm>
            <a:off x="274325" y="190475"/>
            <a:ext cx="85581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dk1"/>
                </a:solidFill>
              </a:rPr>
              <a:t>The Solution/Implementation- Evidence Gallery 3</a:t>
            </a:r>
            <a:endParaRPr sz="4000"/>
          </a:p>
        </p:txBody>
      </p:sp>
      <p:pic>
        <p:nvPicPr>
          <p:cNvPr id="123" name="Shape 123"/>
          <p:cNvPicPr preferRelativeResize="0"/>
          <p:nvPr/>
        </p:nvPicPr>
        <p:blipFill>
          <a:blip r:embed="rId3">
            <a:alphaModFix/>
          </a:blip>
          <a:stretch>
            <a:fillRect/>
          </a:stretch>
        </p:blipFill>
        <p:spPr>
          <a:xfrm>
            <a:off x="446350" y="1406425"/>
            <a:ext cx="2574828" cy="1417601"/>
          </a:xfrm>
          <a:prstGeom prst="rect">
            <a:avLst/>
          </a:prstGeom>
          <a:noFill/>
          <a:ln>
            <a:noFill/>
          </a:ln>
        </p:spPr>
      </p:pic>
      <p:pic>
        <p:nvPicPr>
          <p:cNvPr id="124" name="Shape 124"/>
          <p:cNvPicPr preferRelativeResize="0"/>
          <p:nvPr/>
        </p:nvPicPr>
        <p:blipFill>
          <a:blip r:embed="rId4">
            <a:alphaModFix/>
          </a:blip>
          <a:stretch>
            <a:fillRect/>
          </a:stretch>
        </p:blipFill>
        <p:spPr>
          <a:xfrm>
            <a:off x="446350" y="2957875"/>
            <a:ext cx="3361329" cy="1992976"/>
          </a:xfrm>
          <a:prstGeom prst="rect">
            <a:avLst/>
          </a:prstGeom>
          <a:noFill/>
          <a:ln>
            <a:noFill/>
          </a:ln>
        </p:spPr>
      </p:pic>
      <p:sp>
        <p:nvSpPr>
          <p:cNvPr id="125" name="Shape 125"/>
          <p:cNvSpPr txBox="1"/>
          <p:nvPr/>
        </p:nvSpPr>
        <p:spPr>
          <a:xfrm>
            <a:off x="4319550" y="1445675"/>
            <a:ext cx="4531800" cy="3420600"/>
          </a:xfrm>
          <a:prstGeom prst="rect">
            <a:avLst/>
          </a:prstGeom>
          <a:noFill/>
          <a:ln>
            <a:noFill/>
          </a:ln>
        </p:spPr>
        <p:txBody>
          <a:bodyPr anchorCtr="0" anchor="t" bIns="91425" lIns="91425" spcFirstLastPara="1" rIns="91425" wrap="square" tIns="91425">
            <a:noAutofit/>
          </a:bodyPr>
          <a:lstStyle/>
          <a:p>
            <a:pPr indent="457200" lvl="0" marL="0" rtl="0" algn="just">
              <a:spcBef>
                <a:spcPts val="0"/>
              </a:spcBef>
              <a:spcAft>
                <a:spcPts val="0"/>
              </a:spcAft>
              <a:buNone/>
            </a:pPr>
            <a:r>
              <a:rPr lang="en" sz="1800">
                <a:solidFill>
                  <a:srgbClr val="FFFFFF"/>
                </a:solidFill>
                <a:latin typeface="Comfortaa Light"/>
                <a:ea typeface="Comfortaa Light"/>
                <a:cs typeface="Comfortaa Light"/>
                <a:sym typeface="Comfortaa Light"/>
              </a:rPr>
              <a:t>With the fear of men with the government and police involved with the negative impact they create in society, they learn to stop harassing others. If adult men can learn to stop abusing women, they will teach their kids not to hurt women and a cycle of no abuse will start, and one day we will not need technology to stop abuse because there will be none.</a:t>
            </a:r>
            <a:endParaRPr sz="1800">
              <a:solidFill>
                <a:srgbClr val="FFFFFF"/>
              </a:solidFill>
              <a:latin typeface="Comfortaa Light"/>
              <a:ea typeface="Comfortaa Light"/>
              <a:cs typeface="Comfortaa Light"/>
              <a:sym typeface="Comfortaa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a:solidFill>
                  <a:srgbClr val="FFFFFF"/>
                </a:solidFill>
                <a:latin typeface="Comfortaa Light"/>
                <a:ea typeface="Comfortaa Light"/>
                <a:cs typeface="Comfortaa Light"/>
                <a:sym typeface="Comfortaa Light"/>
              </a:rPr>
              <a:t>When women have more respect from men in the community, they have a higher self esteem and potential for a bigger position in the government. With more time, the equality of women will be completely equal to men.</a:t>
            </a:r>
            <a:endParaRPr>
              <a:solidFill>
                <a:srgbClr val="FFFFFF"/>
              </a:solidFill>
              <a:latin typeface="Comfortaa Light"/>
              <a:ea typeface="Comfortaa Light"/>
              <a:cs typeface="Comfortaa Light"/>
              <a:sym typeface="Comfortaa Light"/>
            </a:endParaRPr>
          </a:p>
        </p:txBody>
      </p:sp>
      <p:sp>
        <p:nvSpPr>
          <p:cNvPr id="131" name="Shape 131"/>
          <p:cNvSpPr/>
          <p:nvPr/>
        </p:nvSpPr>
        <p:spPr>
          <a:xfrm>
            <a:off x="1470650" y="190475"/>
            <a:ext cx="61797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1"/>
                </a:solidFill>
              </a:rPr>
              <a:t>Reflection Gallery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p:nvPr/>
        </p:nvSpPr>
        <p:spPr>
          <a:xfrm>
            <a:off x="274325" y="190475"/>
            <a:ext cx="85581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dk1"/>
                </a:solidFill>
              </a:rPr>
              <a:t>Preview of </a:t>
            </a:r>
            <a:r>
              <a:rPr lang="en" sz="4000">
                <a:solidFill>
                  <a:schemeClr val="dk1"/>
                </a:solidFill>
              </a:rPr>
              <a:t>The Solution: </a:t>
            </a:r>
            <a:endParaRPr sz="4000">
              <a:solidFill>
                <a:schemeClr val="dk1"/>
              </a:solidFill>
            </a:endParaRPr>
          </a:p>
          <a:p>
            <a:pPr indent="0" lvl="0" marL="0" rtl="0" algn="ctr">
              <a:spcBef>
                <a:spcPts val="0"/>
              </a:spcBef>
              <a:spcAft>
                <a:spcPts val="0"/>
              </a:spcAft>
              <a:buNone/>
            </a:pPr>
            <a:r>
              <a:rPr lang="en" sz="4000">
                <a:solidFill>
                  <a:schemeClr val="dk1"/>
                </a:solidFill>
              </a:rPr>
              <a:t>Safety Necklace</a:t>
            </a:r>
            <a:endParaRPr sz="4000"/>
          </a:p>
        </p:txBody>
      </p:sp>
      <p:pic>
        <p:nvPicPr>
          <p:cNvPr id="63" name="Shape 63"/>
          <p:cNvPicPr preferRelativeResize="0"/>
          <p:nvPr/>
        </p:nvPicPr>
        <p:blipFill>
          <a:blip r:embed="rId3">
            <a:alphaModFix/>
          </a:blip>
          <a:stretch>
            <a:fillRect/>
          </a:stretch>
        </p:blipFill>
        <p:spPr>
          <a:xfrm>
            <a:off x="6128250" y="1635150"/>
            <a:ext cx="2924672" cy="2620323"/>
          </a:xfrm>
          <a:prstGeom prst="rect">
            <a:avLst/>
          </a:prstGeom>
          <a:noFill/>
          <a:ln>
            <a:noFill/>
          </a:ln>
        </p:spPr>
      </p:pic>
      <p:pic>
        <p:nvPicPr>
          <p:cNvPr id="64" name="Shape 64"/>
          <p:cNvPicPr preferRelativeResize="0"/>
          <p:nvPr/>
        </p:nvPicPr>
        <p:blipFill>
          <a:blip r:embed="rId4">
            <a:alphaModFix/>
          </a:blip>
          <a:stretch>
            <a:fillRect/>
          </a:stretch>
        </p:blipFill>
        <p:spPr>
          <a:xfrm>
            <a:off x="193897" y="1420650"/>
            <a:ext cx="5787700" cy="3431601"/>
          </a:xfrm>
          <a:prstGeom prst="rect">
            <a:avLst/>
          </a:prstGeom>
          <a:noFill/>
          <a:ln>
            <a:noFill/>
          </a:ln>
        </p:spPr>
      </p:pic>
      <p:sp>
        <p:nvSpPr>
          <p:cNvPr id="65" name="Shape 65"/>
          <p:cNvSpPr/>
          <p:nvPr/>
        </p:nvSpPr>
        <p:spPr>
          <a:xfrm>
            <a:off x="5605275" y="2784875"/>
            <a:ext cx="866700" cy="518700"/>
          </a:xfrm>
          <a:prstGeom prst="rightArrow">
            <a:avLst>
              <a:gd fmla="val 50000" name="adj1"/>
              <a:gd fmla="val 50000" name="adj2"/>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a:solidFill>
                  <a:srgbClr val="FFFFFF"/>
                </a:solidFill>
                <a:latin typeface="Comfortaa Light"/>
                <a:ea typeface="Comfortaa Light"/>
                <a:cs typeface="Comfortaa Light"/>
                <a:sym typeface="Comfortaa Light"/>
              </a:rPr>
              <a:t>How can we convince governments to change their policies that limit female empowerment in society and schools (in the education system)?</a:t>
            </a:r>
            <a:endParaRPr>
              <a:solidFill>
                <a:srgbClr val="FFFFFF"/>
              </a:solidFill>
              <a:latin typeface="Comfortaa Light"/>
              <a:ea typeface="Comfortaa Light"/>
              <a:cs typeface="Comfortaa Light"/>
              <a:sym typeface="Comfortaa Light"/>
            </a:endParaRPr>
          </a:p>
        </p:txBody>
      </p:sp>
      <p:sp>
        <p:nvSpPr>
          <p:cNvPr id="71" name="Shape 71"/>
          <p:cNvSpPr/>
          <p:nvPr/>
        </p:nvSpPr>
        <p:spPr>
          <a:xfrm>
            <a:off x="1470650" y="190475"/>
            <a:ext cx="61797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1"/>
                </a:solidFill>
              </a:rPr>
              <a:t>Essential Question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latin typeface="Comfortaa Light"/>
                <a:ea typeface="Comfortaa Light"/>
                <a:cs typeface="Comfortaa Light"/>
                <a:sym typeface="Comfortaa Light"/>
              </a:rPr>
              <a:t>Men continue a cycle of only men with power in government.</a:t>
            </a:r>
            <a:endParaRPr>
              <a:solidFill>
                <a:srgbClr val="FFFFFF"/>
              </a:solidFill>
              <a:latin typeface="Comfortaa Light"/>
              <a:ea typeface="Comfortaa Light"/>
              <a:cs typeface="Comfortaa Light"/>
              <a:sym typeface="Comfortaa Light"/>
            </a:endParaRPr>
          </a:p>
          <a:p>
            <a:pPr indent="0" lvl="0" marL="0">
              <a:spcBef>
                <a:spcPts val="0"/>
              </a:spcBef>
              <a:spcAft>
                <a:spcPts val="0"/>
              </a:spcAft>
              <a:buNone/>
            </a:pPr>
            <a:r>
              <a:t/>
            </a:r>
            <a:endParaRPr>
              <a:solidFill>
                <a:srgbClr val="FFFFFF"/>
              </a:solidFill>
              <a:latin typeface="Comfortaa Light"/>
              <a:ea typeface="Comfortaa Light"/>
              <a:cs typeface="Comfortaa Light"/>
              <a:sym typeface="Comfortaa Light"/>
            </a:endParaRPr>
          </a:p>
          <a:p>
            <a:pPr indent="0" lvl="0" marL="0">
              <a:spcBef>
                <a:spcPts val="0"/>
              </a:spcBef>
              <a:spcAft>
                <a:spcPts val="0"/>
              </a:spcAft>
              <a:buNone/>
            </a:pPr>
            <a:r>
              <a:rPr lang="en">
                <a:solidFill>
                  <a:srgbClr val="FFFFFF"/>
                </a:solidFill>
                <a:latin typeface="Comfortaa Light"/>
                <a:ea typeface="Comfortaa Light"/>
                <a:cs typeface="Comfortaa Light"/>
                <a:sym typeface="Comfortaa Light"/>
              </a:rPr>
              <a:t>Parents want girls helping in the house and not learning in school.</a:t>
            </a:r>
            <a:endParaRPr>
              <a:solidFill>
                <a:srgbClr val="FFFFFF"/>
              </a:solidFill>
              <a:latin typeface="Comfortaa Light"/>
              <a:ea typeface="Comfortaa Light"/>
              <a:cs typeface="Comfortaa Light"/>
              <a:sym typeface="Comfortaa Light"/>
            </a:endParaRPr>
          </a:p>
          <a:p>
            <a:pPr indent="0" lvl="0" marL="0">
              <a:spcBef>
                <a:spcPts val="0"/>
              </a:spcBef>
              <a:spcAft>
                <a:spcPts val="0"/>
              </a:spcAft>
              <a:buNone/>
            </a:pPr>
            <a:r>
              <a:t/>
            </a:r>
            <a:endParaRPr>
              <a:solidFill>
                <a:srgbClr val="FFFFFF"/>
              </a:solidFill>
              <a:latin typeface="Comfortaa Light"/>
              <a:ea typeface="Comfortaa Light"/>
              <a:cs typeface="Comfortaa Light"/>
              <a:sym typeface="Comfortaa Light"/>
            </a:endParaRPr>
          </a:p>
          <a:p>
            <a:pPr indent="0" lvl="0" marL="0">
              <a:spcBef>
                <a:spcPts val="0"/>
              </a:spcBef>
              <a:spcAft>
                <a:spcPts val="0"/>
              </a:spcAft>
              <a:buNone/>
            </a:pPr>
            <a:r>
              <a:t/>
            </a:r>
            <a:endParaRPr>
              <a:solidFill>
                <a:srgbClr val="FFFFFF"/>
              </a:solidFill>
              <a:latin typeface="Comfortaa Light"/>
              <a:ea typeface="Comfortaa Light"/>
              <a:cs typeface="Comfortaa Light"/>
              <a:sym typeface="Comfortaa Light"/>
            </a:endParaRPr>
          </a:p>
          <a:p>
            <a:pPr indent="0" lvl="0" marL="0" rtl="0">
              <a:spcBef>
                <a:spcPts val="0"/>
              </a:spcBef>
              <a:spcAft>
                <a:spcPts val="0"/>
              </a:spcAft>
              <a:buNone/>
            </a:pPr>
            <a:r>
              <a:t/>
            </a:r>
            <a:endParaRPr>
              <a:solidFill>
                <a:srgbClr val="FFFFFF"/>
              </a:solidFill>
              <a:latin typeface="Comfortaa Light"/>
              <a:ea typeface="Comfortaa Light"/>
              <a:cs typeface="Comfortaa Light"/>
              <a:sym typeface="Comfortaa Light"/>
            </a:endParaRPr>
          </a:p>
        </p:txBody>
      </p:sp>
      <p:sp>
        <p:nvSpPr>
          <p:cNvPr id="77" name="Shape 77"/>
          <p:cNvSpPr/>
          <p:nvPr/>
        </p:nvSpPr>
        <p:spPr>
          <a:xfrm>
            <a:off x="1470650" y="190475"/>
            <a:ext cx="61797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1"/>
                </a:solidFill>
              </a:rPr>
              <a:t>The Challenge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p:nvPr/>
        </p:nvSpPr>
        <p:spPr>
          <a:xfrm>
            <a:off x="129525" y="316200"/>
            <a:ext cx="36423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rPr>
              <a:t>The Challenge- </a:t>
            </a:r>
            <a:endParaRPr sz="2400">
              <a:solidFill>
                <a:schemeClr val="dk1"/>
              </a:solidFill>
            </a:endParaRPr>
          </a:p>
          <a:p>
            <a:pPr indent="0" lvl="0" marL="0" rtl="0" algn="ctr">
              <a:spcBef>
                <a:spcPts val="0"/>
              </a:spcBef>
              <a:spcAft>
                <a:spcPts val="0"/>
              </a:spcAft>
              <a:buNone/>
            </a:pPr>
            <a:r>
              <a:rPr i="1" lang="en" sz="2400">
                <a:solidFill>
                  <a:schemeClr val="dk1"/>
                </a:solidFill>
              </a:rPr>
              <a:t>Guiding Questions</a:t>
            </a:r>
            <a:endParaRPr i="1" sz="2400"/>
          </a:p>
        </p:txBody>
      </p:sp>
      <p:sp>
        <p:nvSpPr>
          <p:cNvPr id="83" name="Shape 83"/>
          <p:cNvSpPr/>
          <p:nvPr/>
        </p:nvSpPr>
        <p:spPr>
          <a:xfrm>
            <a:off x="129525" y="2030700"/>
            <a:ext cx="36423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rPr>
              <a:t>The Challenge- </a:t>
            </a:r>
            <a:endParaRPr sz="2400">
              <a:solidFill>
                <a:schemeClr val="dk1"/>
              </a:solidFill>
            </a:endParaRPr>
          </a:p>
          <a:p>
            <a:pPr indent="0" lvl="0" marL="0" rtl="0" algn="ctr">
              <a:spcBef>
                <a:spcPts val="0"/>
              </a:spcBef>
              <a:spcAft>
                <a:spcPts val="0"/>
              </a:spcAft>
              <a:buNone/>
            </a:pPr>
            <a:r>
              <a:rPr i="1" lang="en" sz="2400">
                <a:solidFill>
                  <a:schemeClr val="dk1"/>
                </a:solidFill>
              </a:rPr>
              <a:t>Guiding Activities</a:t>
            </a:r>
            <a:endParaRPr i="1" sz="2400"/>
          </a:p>
        </p:txBody>
      </p:sp>
      <p:sp>
        <p:nvSpPr>
          <p:cNvPr id="84" name="Shape 84"/>
          <p:cNvSpPr/>
          <p:nvPr/>
        </p:nvSpPr>
        <p:spPr>
          <a:xfrm>
            <a:off x="213375" y="3737600"/>
            <a:ext cx="36423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rPr>
              <a:t>The Challenge- </a:t>
            </a:r>
            <a:endParaRPr sz="2400">
              <a:solidFill>
                <a:schemeClr val="dk1"/>
              </a:solidFill>
            </a:endParaRPr>
          </a:p>
          <a:p>
            <a:pPr indent="0" lvl="0" marL="0" rtl="0" algn="ctr">
              <a:spcBef>
                <a:spcPts val="0"/>
              </a:spcBef>
              <a:spcAft>
                <a:spcPts val="0"/>
              </a:spcAft>
              <a:buNone/>
            </a:pPr>
            <a:r>
              <a:rPr i="1" lang="en" sz="2400">
                <a:solidFill>
                  <a:schemeClr val="dk1"/>
                </a:solidFill>
              </a:rPr>
              <a:t>Guiding Resources</a:t>
            </a:r>
            <a:endParaRPr i="1" sz="2400"/>
          </a:p>
        </p:txBody>
      </p:sp>
      <p:sp>
        <p:nvSpPr>
          <p:cNvPr id="85" name="Shape 85"/>
          <p:cNvSpPr txBox="1"/>
          <p:nvPr>
            <p:ph idx="1" type="subTitle"/>
          </p:nvPr>
        </p:nvSpPr>
        <p:spPr>
          <a:xfrm>
            <a:off x="4061475" y="3489950"/>
            <a:ext cx="4945200" cy="1577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“Female leadership is all about the economy”:</a:t>
            </a:r>
            <a:endParaRPr sz="1100">
              <a:solidFill>
                <a:srgbClr val="FFFFFF"/>
              </a:solidFill>
              <a:latin typeface="Comfortaa Light"/>
              <a:ea typeface="Comfortaa Light"/>
              <a:cs typeface="Comfortaa Light"/>
              <a:sym typeface="Comfortaa Light"/>
            </a:endParaRPr>
          </a:p>
          <a:p>
            <a:pPr indent="0" lvl="0" marL="0" rtl="0" algn="l">
              <a:spcBef>
                <a:spcPts val="0"/>
              </a:spcBef>
              <a:spcAft>
                <a:spcPts val="0"/>
              </a:spcAft>
              <a:buNone/>
            </a:pPr>
            <a:r>
              <a:rPr lang="en" sz="1100" u="sng">
                <a:solidFill>
                  <a:schemeClr val="hlink"/>
                </a:solidFill>
                <a:latin typeface="Comfortaa Light"/>
                <a:ea typeface="Comfortaa Light"/>
                <a:cs typeface="Comfortaa Light"/>
                <a:sym typeface="Comfortaa Light"/>
                <a:hlinkClick r:id="rId3"/>
              </a:rPr>
              <a:t>https://www.usnews.com/news/best-countries/articles/2016-11-07/under-female-leadership-it-is-all-about-the-economy</a:t>
            </a:r>
            <a:r>
              <a:rPr lang="en" sz="1100">
                <a:solidFill>
                  <a:srgbClr val="FFFFFF"/>
                </a:solidFill>
                <a:latin typeface="Comfortaa Light"/>
                <a:ea typeface="Comfortaa Light"/>
                <a:cs typeface="Comfortaa Light"/>
                <a:sym typeface="Comfortaa Light"/>
              </a:rPr>
              <a:t> </a:t>
            </a:r>
            <a:endParaRPr sz="1100">
              <a:solidFill>
                <a:srgbClr val="FFFFFF"/>
              </a:solidFill>
              <a:latin typeface="Comfortaa Light"/>
              <a:ea typeface="Comfortaa Light"/>
              <a:cs typeface="Comfortaa Light"/>
              <a:sym typeface="Comfortaa Light"/>
            </a:endParaRPr>
          </a:p>
          <a:p>
            <a:pPr indent="0" lvl="0" marL="0" rtl="0" algn="l">
              <a:spcBef>
                <a:spcPts val="0"/>
              </a:spcBef>
              <a:spcAft>
                <a:spcPts val="0"/>
              </a:spcAft>
              <a:buNone/>
            </a:pPr>
            <a:r>
              <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Rape has gone down:</a:t>
            </a:r>
            <a:endParaRPr sz="1100">
              <a:solidFill>
                <a:srgbClr val="FFFFFF"/>
              </a:solidFill>
              <a:latin typeface="Comfortaa Light"/>
              <a:ea typeface="Comfortaa Light"/>
              <a:cs typeface="Comfortaa Light"/>
              <a:sym typeface="Comfortaa Light"/>
            </a:endParaRPr>
          </a:p>
          <a:p>
            <a:pPr indent="0" lvl="0" marL="0" rtl="0" algn="l">
              <a:spcBef>
                <a:spcPts val="0"/>
              </a:spcBef>
              <a:spcAft>
                <a:spcPts val="0"/>
              </a:spcAft>
              <a:buNone/>
            </a:pPr>
            <a:r>
              <a:rPr lang="en" sz="1100" u="sng">
                <a:solidFill>
                  <a:schemeClr val="hlink"/>
                </a:solidFill>
                <a:latin typeface="Comfortaa Light"/>
                <a:ea typeface="Comfortaa Light"/>
                <a:cs typeface="Comfortaa Light"/>
                <a:sym typeface="Comfortaa Light"/>
                <a:hlinkClick r:id="rId4"/>
              </a:rPr>
              <a:t>https://www.motherjones.com/kevin-drum/2014/12/rape-way-down-over-past-two-decades-so-all-violent-crime/</a:t>
            </a:r>
            <a:endParaRPr sz="1100">
              <a:solidFill>
                <a:srgbClr val="FFFFFF"/>
              </a:solidFill>
              <a:latin typeface="Comfortaa Light"/>
              <a:ea typeface="Comfortaa Light"/>
              <a:cs typeface="Comfortaa Light"/>
              <a:sym typeface="Comfortaa Light"/>
            </a:endParaRPr>
          </a:p>
        </p:txBody>
      </p:sp>
      <p:sp>
        <p:nvSpPr>
          <p:cNvPr id="86" name="Shape 86"/>
          <p:cNvSpPr txBox="1"/>
          <p:nvPr>
            <p:ph idx="1" type="subTitle"/>
          </p:nvPr>
        </p:nvSpPr>
        <p:spPr>
          <a:xfrm>
            <a:off x="4061475" y="1737325"/>
            <a:ext cx="4945200" cy="1577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The underdeveloped countries can not use too much help from developed countries and become a burden.</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Women around the world need to know what rights they have and that their status is not below a man.</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The amount of recycled material </a:t>
            </a:r>
            <a:r>
              <a:rPr lang="en" sz="1100">
                <a:solidFill>
                  <a:srgbClr val="FFFFFF"/>
                </a:solidFill>
                <a:latin typeface="Comfortaa Light"/>
                <a:ea typeface="Comfortaa Light"/>
                <a:cs typeface="Comfortaa Light"/>
                <a:sym typeface="Comfortaa Light"/>
              </a:rPr>
              <a:t>available</a:t>
            </a:r>
            <a:r>
              <a:rPr lang="en" sz="1100">
                <a:solidFill>
                  <a:srgbClr val="FFFFFF"/>
                </a:solidFill>
                <a:latin typeface="Comfortaa Light"/>
                <a:ea typeface="Comfortaa Light"/>
                <a:cs typeface="Comfortaa Light"/>
                <a:sym typeface="Comfortaa Light"/>
              </a:rPr>
              <a:t> may not be </a:t>
            </a:r>
            <a:r>
              <a:rPr lang="en" sz="1100">
                <a:solidFill>
                  <a:srgbClr val="FFFFFF"/>
                </a:solidFill>
                <a:latin typeface="Comfortaa Light"/>
                <a:ea typeface="Comfortaa Light"/>
                <a:cs typeface="Comfortaa Light"/>
                <a:sym typeface="Comfortaa Light"/>
              </a:rPr>
              <a:t>enough</a:t>
            </a:r>
            <a:r>
              <a:rPr lang="en" sz="1100">
                <a:solidFill>
                  <a:srgbClr val="FFFFFF"/>
                </a:solidFill>
                <a:latin typeface="Comfortaa Light"/>
                <a:ea typeface="Comfortaa Light"/>
                <a:cs typeface="Comfortaa Light"/>
                <a:sym typeface="Comfortaa Light"/>
              </a:rPr>
              <a:t> to keep </a:t>
            </a:r>
            <a:r>
              <a:rPr lang="en" sz="1100">
                <a:solidFill>
                  <a:srgbClr val="FFFFFF"/>
                </a:solidFill>
                <a:latin typeface="Comfortaa Light"/>
                <a:ea typeface="Comfortaa Light"/>
                <a:cs typeface="Comfortaa Light"/>
                <a:sym typeface="Comfortaa Light"/>
              </a:rPr>
              <a:t>everyone</a:t>
            </a:r>
            <a:r>
              <a:rPr lang="en" sz="1100">
                <a:solidFill>
                  <a:srgbClr val="FFFFFF"/>
                </a:solidFill>
                <a:latin typeface="Comfortaa Light"/>
                <a:ea typeface="Comfortaa Light"/>
                <a:cs typeface="Comfortaa Light"/>
                <a:sym typeface="Comfortaa Light"/>
              </a:rPr>
              <a:t> safe.</a:t>
            </a:r>
            <a:endParaRPr sz="1100">
              <a:solidFill>
                <a:srgbClr val="FFFFFF"/>
              </a:solidFill>
              <a:latin typeface="Comfortaa Light"/>
              <a:ea typeface="Comfortaa Light"/>
              <a:cs typeface="Comfortaa Light"/>
              <a:sym typeface="Comfortaa Light"/>
            </a:endParaRPr>
          </a:p>
        </p:txBody>
      </p:sp>
      <p:sp>
        <p:nvSpPr>
          <p:cNvPr id="87" name="Shape 87"/>
          <p:cNvSpPr txBox="1"/>
          <p:nvPr>
            <p:ph idx="1" type="subTitle"/>
          </p:nvPr>
        </p:nvSpPr>
        <p:spPr>
          <a:xfrm>
            <a:off x="4061475" y="68550"/>
            <a:ext cx="4945200" cy="1577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How can women feel safe in their </a:t>
            </a:r>
            <a:r>
              <a:rPr lang="en" sz="1100">
                <a:solidFill>
                  <a:srgbClr val="FFFFFF"/>
                </a:solidFill>
                <a:latin typeface="Comfortaa Light"/>
                <a:ea typeface="Comfortaa Light"/>
                <a:cs typeface="Comfortaa Light"/>
                <a:sym typeface="Comfortaa Light"/>
              </a:rPr>
              <a:t>community</a:t>
            </a:r>
            <a:r>
              <a:rPr lang="en" sz="1100">
                <a:solidFill>
                  <a:srgbClr val="FFFFFF"/>
                </a:solidFill>
                <a:latin typeface="Comfortaa Light"/>
                <a:ea typeface="Comfortaa Light"/>
                <a:cs typeface="Comfortaa Light"/>
                <a:sym typeface="Comfortaa Light"/>
              </a:rPr>
              <a:t>?</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What recyclable electronics can be used to help women?</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How can the status of women be raised in government?</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Where do women need the most help today?</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What is keeping the status of women behind men?</a:t>
            </a:r>
            <a:endParaRPr sz="1100">
              <a:solidFill>
                <a:srgbClr val="FFFFFF"/>
              </a:solidFill>
              <a:latin typeface="Comfortaa Light"/>
              <a:ea typeface="Comfortaa Light"/>
              <a:cs typeface="Comfortaa Light"/>
              <a:sym typeface="Comfortaa Light"/>
            </a:endParaRPr>
          </a:p>
          <a:p>
            <a:pPr indent="-298450" lvl="0" marL="457200" rtl="0" algn="l">
              <a:spcBef>
                <a:spcPts val="0"/>
              </a:spcBef>
              <a:spcAft>
                <a:spcPts val="0"/>
              </a:spcAft>
              <a:buClr>
                <a:srgbClr val="FFFFFF"/>
              </a:buClr>
              <a:buSzPts val="1100"/>
              <a:buFont typeface="Comfortaa Light"/>
              <a:buChar char="●"/>
            </a:pPr>
            <a:r>
              <a:rPr lang="en" sz="1100">
                <a:solidFill>
                  <a:srgbClr val="FFFFFF"/>
                </a:solidFill>
                <a:latin typeface="Comfortaa Light"/>
                <a:ea typeface="Comfortaa Light"/>
                <a:cs typeface="Comfortaa Light"/>
                <a:sym typeface="Comfortaa Light"/>
              </a:rPr>
              <a:t>What ideas can the nature not impacted by humans give us?</a:t>
            </a:r>
            <a:endParaRPr sz="1100">
              <a:solidFill>
                <a:srgbClr val="FFFFFF"/>
              </a:solidFill>
              <a:latin typeface="Comfortaa Light"/>
              <a:ea typeface="Comfortaa Light"/>
              <a:cs typeface="Comfortaa Light"/>
              <a:sym typeface="Comfortaa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latin typeface="Comfortaa Light"/>
                <a:ea typeface="Comfortaa Light"/>
                <a:cs typeface="Comfortaa Light"/>
                <a:sym typeface="Comfortaa Light"/>
              </a:rPr>
              <a:t>Steve Sostak- China</a:t>
            </a:r>
            <a:endParaRPr>
              <a:solidFill>
                <a:srgbClr val="FFFFFF"/>
              </a:solidFill>
              <a:latin typeface="Comfortaa Light"/>
              <a:ea typeface="Comfortaa Light"/>
              <a:cs typeface="Comfortaa Light"/>
              <a:sym typeface="Comfortaa Light"/>
            </a:endParaRPr>
          </a:p>
        </p:txBody>
      </p:sp>
      <p:sp>
        <p:nvSpPr>
          <p:cNvPr id="93" name="Shape 93"/>
          <p:cNvSpPr/>
          <p:nvPr/>
        </p:nvSpPr>
        <p:spPr>
          <a:xfrm>
            <a:off x="1470650" y="190475"/>
            <a:ext cx="61797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1"/>
                </a:solidFill>
              </a:rPr>
              <a:t>Partner School(s)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sz="2400">
                <a:solidFill>
                  <a:srgbClr val="FFFFFF"/>
                </a:solidFill>
                <a:latin typeface="Comfortaa Light"/>
                <a:ea typeface="Comfortaa Light"/>
                <a:cs typeface="Comfortaa Light"/>
                <a:sym typeface="Comfortaa Light"/>
              </a:rPr>
              <a:t>All women should feel safe with a device that can alarm everyone around them and have evidence with the DNA or voice of a attacker. We need to keep the levels of rape down and the help women get from other people up with the innovation.</a:t>
            </a:r>
            <a:endParaRPr sz="2400">
              <a:solidFill>
                <a:srgbClr val="FFFFFF"/>
              </a:solidFill>
              <a:latin typeface="Comfortaa Light"/>
              <a:ea typeface="Comfortaa Light"/>
              <a:cs typeface="Comfortaa Light"/>
              <a:sym typeface="Comfortaa Light"/>
            </a:endParaRPr>
          </a:p>
        </p:txBody>
      </p:sp>
      <p:sp>
        <p:nvSpPr>
          <p:cNvPr id="99" name="Shape 99"/>
          <p:cNvSpPr/>
          <p:nvPr/>
        </p:nvSpPr>
        <p:spPr>
          <a:xfrm>
            <a:off x="1470650" y="190475"/>
            <a:ext cx="61797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1"/>
                </a:solidFill>
              </a:rPr>
              <a:t>Reflection</a:t>
            </a:r>
            <a:r>
              <a:rPr lang="en" sz="5200">
                <a:solidFill>
                  <a:schemeClr val="dk1"/>
                </a:solidFill>
              </a:rPr>
              <a:t> Gallery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sz="2400">
                <a:solidFill>
                  <a:schemeClr val="dk1"/>
                </a:solidFill>
                <a:latin typeface="Comfortaa Light"/>
                <a:ea typeface="Comfortaa Light"/>
                <a:cs typeface="Comfortaa Light"/>
                <a:sym typeface="Comfortaa Light"/>
              </a:rPr>
              <a:t>We created a prototype necklace that uses an alarming system to sound out to everyone around the woman and record the attacker. If they try to take away the necklace and do not succeed, their DNA should get stuck on it. If we do this, the empowerment of women and their self esteem can go up.</a:t>
            </a:r>
            <a:endParaRPr sz="2400">
              <a:solidFill>
                <a:srgbClr val="FFFFFF"/>
              </a:solidFill>
              <a:latin typeface="Comfortaa Light"/>
              <a:ea typeface="Comfortaa Light"/>
              <a:cs typeface="Comfortaa Light"/>
              <a:sym typeface="Comfortaa Light"/>
            </a:endParaRPr>
          </a:p>
        </p:txBody>
      </p:sp>
      <p:sp>
        <p:nvSpPr>
          <p:cNvPr id="105" name="Shape 105"/>
          <p:cNvSpPr/>
          <p:nvPr/>
        </p:nvSpPr>
        <p:spPr>
          <a:xfrm>
            <a:off x="1470650" y="190475"/>
            <a:ext cx="61797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1"/>
                </a:solidFill>
              </a:rPr>
              <a:t>The Solution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1" type="subTitle"/>
          </p:nvPr>
        </p:nvSpPr>
        <p:spPr>
          <a:xfrm>
            <a:off x="311700" y="1462525"/>
            <a:ext cx="8520600" cy="345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u="sng">
                <a:solidFill>
                  <a:schemeClr val="hlink"/>
                </a:solidFill>
                <a:latin typeface="Comfortaa Light"/>
                <a:ea typeface="Comfortaa Light"/>
                <a:cs typeface="Comfortaa Light"/>
                <a:sym typeface="Comfortaa Light"/>
                <a:hlinkClick r:id="rId3"/>
              </a:rPr>
              <a:t>http://www.unwomen.org/en/what-we-do/ending-violence-against-women/prevention</a:t>
            </a:r>
            <a:endParaRPr sz="2400">
              <a:solidFill>
                <a:srgbClr val="FFFFFF"/>
              </a:solidFill>
              <a:latin typeface="Comfortaa Light"/>
              <a:ea typeface="Comfortaa Light"/>
              <a:cs typeface="Comfortaa Light"/>
              <a:sym typeface="Comfortaa Light"/>
            </a:endParaRPr>
          </a:p>
          <a:p>
            <a:pPr indent="0" lvl="0" marL="0">
              <a:spcBef>
                <a:spcPts val="0"/>
              </a:spcBef>
              <a:spcAft>
                <a:spcPts val="0"/>
              </a:spcAft>
              <a:buNone/>
            </a:pPr>
            <a:r>
              <a:t/>
            </a:r>
            <a:endParaRPr sz="2400">
              <a:solidFill>
                <a:srgbClr val="FFFFFF"/>
              </a:solidFill>
              <a:latin typeface="Comfortaa Light"/>
              <a:ea typeface="Comfortaa Light"/>
              <a:cs typeface="Comfortaa Light"/>
              <a:sym typeface="Comfortaa Light"/>
            </a:endParaRPr>
          </a:p>
          <a:p>
            <a:pPr indent="0" lvl="0" marL="0">
              <a:spcBef>
                <a:spcPts val="0"/>
              </a:spcBef>
              <a:spcAft>
                <a:spcPts val="0"/>
              </a:spcAft>
              <a:buNone/>
            </a:pPr>
            <a:r>
              <a:rPr lang="en" sz="2400" u="sng">
                <a:solidFill>
                  <a:schemeClr val="hlink"/>
                </a:solidFill>
                <a:latin typeface="Comfortaa Light"/>
                <a:ea typeface="Comfortaa Light"/>
                <a:cs typeface="Comfortaa Light"/>
                <a:sym typeface="Comfortaa Light"/>
                <a:hlinkClick r:id="rId4"/>
              </a:rPr>
              <a:t>https://newrepublic.com/article/119436/how-stop-domestic-violence-experts-offer-5-steps-policymakers</a:t>
            </a:r>
            <a:endParaRPr sz="2400">
              <a:solidFill>
                <a:srgbClr val="FFFFFF"/>
              </a:solidFill>
              <a:latin typeface="Comfortaa Light"/>
              <a:ea typeface="Comfortaa Light"/>
              <a:cs typeface="Comfortaa Light"/>
              <a:sym typeface="Comfortaa Light"/>
            </a:endParaRPr>
          </a:p>
          <a:p>
            <a:pPr indent="0" lvl="0" marL="0">
              <a:spcBef>
                <a:spcPts val="0"/>
              </a:spcBef>
              <a:spcAft>
                <a:spcPts val="0"/>
              </a:spcAft>
              <a:buNone/>
            </a:pPr>
            <a:r>
              <a:t/>
            </a:r>
            <a:endParaRPr sz="2400">
              <a:solidFill>
                <a:srgbClr val="FFFFFF"/>
              </a:solidFill>
              <a:latin typeface="Comfortaa Light"/>
              <a:ea typeface="Comfortaa Light"/>
              <a:cs typeface="Comfortaa Light"/>
              <a:sym typeface="Comfortaa Light"/>
            </a:endParaRPr>
          </a:p>
          <a:p>
            <a:pPr indent="0" lvl="0" marL="0" rtl="0">
              <a:spcBef>
                <a:spcPts val="0"/>
              </a:spcBef>
              <a:spcAft>
                <a:spcPts val="0"/>
              </a:spcAft>
              <a:buNone/>
            </a:pPr>
            <a:r>
              <a:rPr lang="en" sz="2400">
                <a:solidFill>
                  <a:srgbClr val="FFFFFF"/>
                </a:solidFill>
                <a:latin typeface="Comfortaa Light"/>
                <a:ea typeface="Comfortaa Light"/>
                <a:cs typeface="Comfortaa Light"/>
                <a:sym typeface="Comfortaa Light"/>
              </a:rPr>
              <a:t>The two websites show how we can prevent abuse and statistics on how the rates of female abuse is down.</a:t>
            </a:r>
            <a:endParaRPr sz="2400">
              <a:solidFill>
                <a:srgbClr val="FFFFFF"/>
              </a:solidFill>
              <a:latin typeface="Comfortaa Light"/>
              <a:ea typeface="Comfortaa Light"/>
              <a:cs typeface="Comfortaa Light"/>
              <a:sym typeface="Comfortaa Light"/>
            </a:endParaRPr>
          </a:p>
        </p:txBody>
      </p:sp>
      <p:sp>
        <p:nvSpPr>
          <p:cNvPr id="111" name="Shape 111"/>
          <p:cNvSpPr/>
          <p:nvPr/>
        </p:nvSpPr>
        <p:spPr>
          <a:xfrm>
            <a:off x="274325" y="190475"/>
            <a:ext cx="8558100" cy="10821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dk1"/>
                </a:solidFill>
              </a:rPr>
              <a:t>The Solution/Implementation- Evidence Gallery</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