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9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י"א/אייר/תשע"ח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640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י"א/אייר/תשע"ח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888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י"א/אייר/תשע"ח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197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י"א/אייר/תשע"ח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954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י"א/אייר/תשע"ח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522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י"א/אייר/תשע"ח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785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י"א/אייר/תשע"ח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367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י"א/אייר/תשע"ח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567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י"א/אייר/תשע"ח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478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י"א/אייר/תשע"ח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382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י"א/אייר/תשע"ח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341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3361B-F43A-493E-AD39-72B05690F9DB}" type="datetimeFigureOut">
              <a:rPr lang="he-IL" smtClean="0"/>
              <a:t>י"א/אייר/תשע"ח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939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hPOuWQ3Kmm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73929" y="2414498"/>
            <a:ext cx="844654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8800" b="1" cap="none" spc="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מהי חדשנות?</a:t>
            </a:r>
          </a:p>
        </p:txBody>
      </p:sp>
      <p:pic>
        <p:nvPicPr>
          <p:cNvPr id="1026" name="Picture 2" descr="×ª××¦××ª ×ª××× × ×¢×××¨ ×××©× ××ª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4365104"/>
            <a:ext cx="2608562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1028" name="Picture 4" descr="×ª××× × ×§×©××¨×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92" t="18736" r="19350" b="21479"/>
          <a:stretch/>
        </p:blipFill>
        <p:spPr bwMode="auto">
          <a:xfrm>
            <a:off x="6660232" y="1963410"/>
            <a:ext cx="927279" cy="817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43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39552" y="260648"/>
            <a:ext cx="835292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000" b="1" dirty="0">
                <a:latin typeface="Choco" panose="00000400000000000000" pitchFamily="2" charset="-79"/>
                <a:cs typeface="Choco" panose="00000400000000000000" pitchFamily="2" charset="-79"/>
              </a:rPr>
              <a:t>חדשנות-</a:t>
            </a:r>
            <a:r>
              <a:rPr lang="he-IL" sz="4000" dirty="0">
                <a:latin typeface="Choco" panose="00000400000000000000" pitchFamily="2" charset="-79"/>
                <a:cs typeface="Choco" panose="00000400000000000000" pitchFamily="2" charset="-79"/>
              </a:rPr>
              <a:t> </a:t>
            </a:r>
            <a:r>
              <a:rPr lang="en-US" sz="2800" b="1" dirty="0">
                <a:cs typeface="Choco" panose="00000400000000000000" pitchFamily="2" charset="-79"/>
              </a:rPr>
              <a:t>Innovation</a:t>
            </a:r>
            <a:r>
              <a:rPr lang="en-US" sz="2800" dirty="0">
                <a:cs typeface="Choco" panose="00000400000000000000" pitchFamily="2" charset="-79"/>
              </a:rPr>
              <a:t>) </a:t>
            </a:r>
            <a:r>
              <a:rPr lang="he-IL" sz="2800" dirty="0">
                <a:latin typeface="Choco" panose="00000400000000000000" pitchFamily="2" charset="-79"/>
                <a:cs typeface="Choco" panose="00000400000000000000" pitchFamily="2" charset="-79"/>
              </a:rPr>
              <a:t>) היא פתרונות חדשים לצרכים קיימים, או באמצעות יצירת פתרונות לצרכים חדשים. החדשנות חשובה ופתרונות אלה מושגים על ידי פיתוח או שימוש במוצרים, תהליכים, שירותים או טכנולוגיות.</a:t>
            </a:r>
          </a:p>
        </p:txBody>
      </p:sp>
      <p:sp>
        <p:nvSpPr>
          <p:cNvPr id="3" name="מלבן 2"/>
          <p:cNvSpPr/>
          <p:nvPr/>
        </p:nvSpPr>
        <p:spPr>
          <a:xfrm>
            <a:off x="850024" y="2708920"/>
            <a:ext cx="74943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האם אתם מכירים </a:t>
            </a:r>
          </a:p>
          <a:p>
            <a:pPr algn="ctr"/>
            <a:r>
              <a:rPr lang="he-IL" sz="54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המצאות ישראליות</a:t>
            </a:r>
            <a:r>
              <a:rPr lang="he-IL" sz="5400" b="1" cap="none" spc="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?</a:t>
            </a:r>
          </a:p>
        </p:txBody>
      </p:sp>
      <p:pic>
        <p:nvPicPr>
          <p:cNvPr id="2050" name="Picture 2" descr="×ª××¦××ª ×ª××× × ×¢×××¨ ×××¦××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516" y="4725376"/>
            <a:ext cx="4191000" cy="212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036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971600" y="1924377"/>
            <a:ext cx="7361310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88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איך אנשים </a:t>
            </a:r>
          </a:p>
          <a:p>
            <a:pPr algn="ctr"/>
            <a:r>
              <a:rPr lang="he-IL" sz="88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ממציאים?</a:t>
            </a:r>
            <a:endParaRPr lang="he-IL" sz="8800" b="1" cap="none" spc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ka CLM" pitchFamily="2" charset="-79"/>
              <a:cs typeface="Anka CLM" pitchFamily="2" charset="-79"/>
            </a:endParaRPr>
          </a:p>
        </p:txBody>
      </p:sp>
      <p:pic>
        <p:nvPicPr>
          <p:cNvPr id="3074" name="Picture 2" descr="×ª××¦××ª ×ª××× × ×¢×××¨ ×¨×¢×××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672226"/>
            <a:ext cx="1473571" cy="206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047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67544" y="1700808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>
                <a:latin typeface="Choco" panose="00000400000000000000" pitchFamily="2" charset="-79"/>
                <a:cs typeface="Choco" panose="00000400000000000000" pitchFamily="2" charset="-79"/>
              </a:rPr>
              <a:t>אתם, ממציאים צעירים, התבקשתם על ידי משרד התחבורה, להמציא מכשיר שיותקן ברכבים ויגרום להפחתת פליטת הגזים הרעילים לאוויר הפתוח. </a:t>
            </a:r>
          </a:p>
          <a:p>
            <a:pPr algn="ctr"/>
            <a:endParaRPr lang="he-IL" sz="3200" dirty="0">
              <a:latin typeface="Choco" panose="00000400000000000000" pitchFamily="2" charset="-79"/>
              <a:cs typeface="Choco" panose="00000400000000000000" pitchFamily="2" charset="-79"/>
            </a:endParaRPr>
          </a:p>
          <a:p>
            <a:pPr algn="ctr"/>
            <a:r>
              <a:rPr lang="he-IL" sz="3200" dirty="0">
                <a:latin typeface="Choco" panose="00000400000000000000" pitchFamily="2" charset="-79"/>
                <a:cs typeface="Choco" panose="00000400000000000000" pitchFamily="2" charset="-79"/>
              </a:rPr>
              <a:t>חשבו כיצד תקראו למכשיר שלכם, כיצד יתקינו אותו ברכב וכמובן כיצד יראה.</a:t>
            </a:r>
          </a:p>
          <a:p>
            <a:pPr algn="ctr"/>
            <a:endParaRPr lang="he-IL" sz="3200" dirty="0">
              <a:latin typeface="Choco" panose="00000400000000000000" pitchFamily="2" charset="-79"/>
              <a:cs typeface="Choco" panose="00000400000000000000" pitchFamily="2" charset="-79"/>
            </a:endParaRPr>
          </a:p>
          <a:p>
            <a:pPr algn="ctr"/>
            <a:r>
              <a:rPr lang="he-IL" sz="3200" dirty="0">
                <a:latin typeface="Choco" panose="00000400000000000000" pitchFamily="2" charset="-79"/>
                <a:cs typeface="Choco" panose="00000400000000000000" pitchFamily="2" charset="-79"/>
              </a:rPr>
              <a:t>חשבו על עולם ירוק יותר וצרו אותו!</a:t>
            </a:r>
          </a:p>
          <a:p>
            <a:pPr algn="ctr"/>
            <a:r>
              <a:rPr lang="he-IL" sz="3200" dirty="0">
                <a:latin typeface="Choco" panose="00000400000000000000" pitchFamily="2" charset="-79"/>
                <a:cs typeface="Choco" panose="00000400000000000000" pitchFamily="2" charset="-79"/>
              </a:rPr>
              <a:t>בהצלחה! </a:t>
            </a:r>
            <a:endParaRPr lang="he-IL" sz="2000" dirty="0">
              <a:latin typeface="Choco" panose="00000400000000000000" pitchFamily="2" charset="-79"/>
              <a:cs typeface="Choco" panose="00000400000000000000" pitchFamily="2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455555" y="260648"/>
            <a:ext cx="843692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72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ממציאים צעירים</a:t>
            </a:r>
            <a:endParaRPr lang="he-IL" sz="7200" b="1" cap="none" spc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ka CLM" pitchFamily="2" charset="-79"/>
              <a:cs typeface="Anka CLM" pitchFamily="2" charset="-79"/>
            </a:endParaRPr>
          </a:p>
        </p:txBody>
      </p:sp>
      <p:pic>
        <p:nvPicPr>
          <p:cNvPr id="4098" name="Picture 2" descr="×ª××¦××ª ×ª××× × ×¢×××¨ ×¨×¢×××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85184"/>
            <a:ext cx="1544960" cy="154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×ª××¦××ª ×ª××× × ×¢×××¨ ×¢××× ××¨××§ ×¦×××¨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43"/>
          <a:stretch/>
        </p:blipFill>
        <p:spPr bwMode="auto">
          <a:xfrm>
            <a:off x="7292806" y="4916137"/>
            <a:ext cx="1527815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326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מדיה מקוונת 2">
            <a:hlinkClick r:id="" action="ppaction://media"/>
            <a:extLst>
              <a:ext uri="{FF2B5EF4-FFF2-40B4-BE49-F238E27FC236}">
                <a16:creationId xmlns:a16="http://schemas.microsoft.com/office/drawing/2014/main" id="{3D08DD55-9BE8-4921-B97B-0EA62F6DE4D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7559" y="1556792"/>
            <a:ext cx="7928881" cy="4608512"/>
          </a:xfrm>
          <a:prstGeom prst="rect">
            <a:avLst/>
          </a:prstGeom>
        </p:spPr>
      </p:pic>
      <p:sp>
        <p:nvSpPr>
          <p:cNvPr id="4" name="מלבן 3">
            <a:extLst>
              <a:ext uri="{FF2B5EF4-FFF2-40B4-BE49-F238E27FC236}">
                <a16:creationId xmlns:a16="http://schemas.microsoft.com/office/drawing/2014/main" id="{9EC2B6E5-C7D1-44E2-96BC-09F260319DBA}"/>
              </a:ext>
            </a:extLst>
          </p:cNvPr>
          <p:cNvSpPr/>
          <p:nvPr/>
        </p:nvSpPr>
        <p:spPr>
          <a:xfrm>
            <a:off x="525285" y="260648"/>
            <a:ext cx="82974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תפס</a:t>
            </a:r>
            <a:r>
              <a:rPr lang="he-IL" sz="54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יקו לספור לאחור</a:t>
            </a:r>
            <a:endParaRPr lang="he-IL" sz="5400" b="1" cap="none" spc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ka CLM" pitchFamily="2" charset="-79"/>
              <a:cs typeface="Anka CLM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01994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×ª××¦××ª ×ª××× × ×¢×××¨ ×¤×¢×××ª ×©×¨××¤×ª ××××§ ××× ××¢">
            <a:extLst>
              <a:ext uri="{FF2B5EF4-FFF2-40B4-BE49-F238E27FC236}">
                <a16:creationId xmlns:a16="http://schemas.microsoft.com/office/drawing/2014/main" id="{C5D52B83-84C8-4353-A136-7716F8D79A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76"/>
          <a:stretch/>
        </p:blipFill>
        <p:spPr bwMode="auto">
          <a:xfrm>
            <a:off x="90614" y="980728"/>
            <a:ext cx="9053386" cy="418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>
            <a:extLst>
              <a:ext uri="{FF2B5EF4-FFF2-40B4-BE49-F238E27FC236}">
                <a16:creationId xmlns:a16="http://schemas.microsoft.com/office/drawing/2014/main" id="{0452FA3E-3617-4EFA-BE91-CA3D26D4F1B0}"/>
              </a:ext>
            </a:extLst>
          </p:cNvPr>
          <p:cNvSpPr/>
          <p:nvPr/>
        </p:nvSpPr>
        <p:spPr>
          <a:xfrm>
            <a:off x="323528" y="5190291"/>
            <a:ext cx="17331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800" b="1" cap="none" spc="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יניקה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7B6E5D1-F6C6-4552-98B8-2821F20B3641}"/>
              </a:ext>
            </a:extLst>
          </p:cNvPr>
          <p:cNvSpPr/>
          <p:nvPr/>
        </p:nvSpPr>
        <p:spPr>
          <a:xfrm>
            <a:off x="2267744" y="5013176"/>
            <a:ext cx="218200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4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דחיס</a:t>
            </a:r>
            <a:r>
              <a:rPr lang="he-IL" sz="4400" b="1" cap="none" spc="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ה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F1780AEF-4066-4B19-BD51-E9826E6807C7}"/>
              </a:ext>
            </a:extLst>
          </p:cNvPr>
          <p:cNvSpPr/>
          <p:nvPr/>
        </p:nvSpPr>
        <p:spPr>
          <a:xfrm>
            <a:off x="4572000" y="5229200"/>
            <a:ext cx="225093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800" b="1" cap="none" spc="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ב</a:t>
            </a:r>
            <a:r>
              <a:rPr lang="he-IL" sz="48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עיר</a:t>
            </a:r>
            <a:r>
              <a:rPr lang="he-IL" sz="4800" b="1" cap="none" spc="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ה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0964EC5A-3026-48DE-A4B0-0523E22D9A67}"/>
              </a:ext>
            </a:extLst>
          </p:cNvPr>
          <p:cNvSpPr/>
          <p:nvPr/>
        </p:nvSpPr>
        <p:spPr>
          <a:xfrm>
            <a:off x="6983658" y="5085184"/>
            <a:ext cx="20361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4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פליט</a:t>
            </a:r>
            <a:r>
              <a:rPr lang="he-IL" sz="4400" b="1" cap="none" spc="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ה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0DCD2E98-9EC3-49C6-B120-44F95003F66C}"/>
              </a:ext>
            </a:extLst>
          </p:cNvPr>
          <p:cNvSpPr/>
          <p:nvPr/>
        </p:nvSpPr>
        <p:spPr>
          <a:xfrm>
            <a:off x="872340" y="201414"/>
            <a:ext cx="7603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פעולת המנוע ברכב</a:t>
            </a:r>
          </a:p>
        </p:txBody>
      </p:sp>
    </p:spTree>
    <p:extLst>
      <p:ext uri="{BB962C8B-B14F-4D97-AF65-F5344CB8AC3E}">
        <p14:creationId xmlns:p14="http://schemas.microsoft.com/office/powerpoint/2010/main" val="257484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A7AA0062-7437-41C4-AC36-2FF8A486A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751996"/>
            <a:ext cx="8352928" cy="5681469"/>
          </a:xfrm>
          <a:prstGeom prst="rect">
            <a:avLst/>
          </a:prstGeom>
        </p:spPr>
      </p:pic>
      <p:sp>
        <p:nvSpPr>
          <p:cNvPr id="5" name="מלבן 4">
            <a:extLst>
              <a:ext uri="{FF2B5EF4-FFF2-40B4-BE49-F238E27FC236}">
                <a16:creationId xmlns:a16="http://schemas.microsoft.com/office/drawing/2014/main" id="{B31E2E30-6B41-4FDE-A1B6-05C9A6D528EB}"/>
              </a:ext>
            </a:extLst>
          </p:cNvPr>
          <p:cNvSpPr/>
          <p:nvPr/>
        </p:nvSpPr>
        <p:spPr>
          <a:xfrm>
            <a:off x="1475656" y="201414"/>
            <a:ext cx="57567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הדרך החוצה...</a:t>
            </a:r>
          </a:p>
        </p:txBody>
      </p:sp>
    </p:spTree>
    <p:extLst>
      <p:ext uri="{BB962C8B-B14F-4D97-AF65-F5344CB8AC3E}">
        <p14:creationId xmlns:p14="http://schemas.microsoft.com/office/powerpoint/2010/main" val="277249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9A9A92A-FDAA-47A2-9E62-128BFE98996E}"/>
              </a:ext>
            </a:extLst>
          </p:cNvPr>
          <p:cNvSpPr/>
          <p:nvPr/>
        </p:nvSpPr>
        <p:spPr>
          <a:xfrm>
            <a:off x="1143244" y="188640"/>
            <a:ext cx="706154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4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בואו נהפוך את העולם</a:t>
            </a:r>
          </a:p>
          <a:p>
            <a:pPr algn="ctr"/>
            <a:r>
              <a:rPr lang="he-IL" sz="4400" b="1" cap="none" spc="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למקום טוב יותר...</a:t>
            </a: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4501050F-13E3-4DC0-BD74-46C3167CCC65}"/>
              </a:ext>
            </a:extLst>
          </p:cNvPr>
          <p:cNvSpPr/>
          <p:nvPr/>
        </p:nvSpPr>
        <p:spPr>
          <a:xfrm>
            <a:off x="467544" y="1700808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dirty="0">
                <a:latin typeface="Choco" panose="00000400000000000000" pitchFamily="2" charset="-79"/>
                <a:cs typeface="Choco" panose="00000400000000000000" pitchFamily="2" charset="-79"/>
              </a:rPr>
              <a:t>כעת, לאחר שצברתם ידע בנושא זיהום אויר, הנפלט מרכבים נוסעים, עליכם לבנות דגם לרעיון שהמצאתם בשיעור הקודם. </a:t>
            </a:r>
          </a:p>
          <a:p>
            <a:pPr algn="ctr"/>
            <a:endParaRPr lang="he-IL" sz="2800" dirty="0">
              <a:latin typeface="Choco" panose="00000400000000000000" pitchFamily="2" charset="-79"/>
              <a:cs typeface="Choco" panose="00000400000000000000" pitchFamily="2" charset="-79"/>
            </a:endParaRPr>
          </a:p>
          <a:p>
            <a:pPr algn="ctr"/>
            <a:r>
              <a:rPr lang="he-IL" sz="2800" dirty="0">
                <a:latin typeface="Choco" panose="00000400000000000000" pitchFamily="2" charset="-79"/>
                <a:cs typeface="Choco" panose="00000400000000000000" pitchFamily="2" charset="-79"/>
              </a:rPr>
              <a:t>חשבו כיצד ניתן לשכלל את הרעיון, שאלו את המומחה שאלות שמטרידות אתכם בנוגע לרעיון שלכם והכי חשוב חשבו תמיד על המטרה שלכם- ליצור עולם ירוק יותר!</a:t>
            </a:r>
          </a:p>
          <a:p>
            <a:pPr algn="ctr"/>
            <a:endParaRPr lang="he-IL" sz="2800" dirty="0">
              <a:latin typeface="Choco" panose="00000400000000000000" pitchFamily="2" charset="-79"/>
              <a:cs typeface="Choco" panose="00000400000000000000" pitchFamily="2" charset="-79"/>
            </a:endParaRPr>
          </a:p>
          <a:p>
            <a:pPr algn="ctr"/>
            <a:r>
              <a:rPr lang="he-IL" sz="2800" dirty="0">
                <a:latin typeface="Choco" panose="00000400000000000000" pitchFamily="2" charset="-79"/>
                <a:cs typeface="Choco" panose="00000400000000000000" pitchFamily="2" charset="-79"/>
              </a:rPr>
              <a:t>השתמשו בפלסטלינה כדי לייצר דגם תלת ממד של הרעיון שלכם ולאחר מכן חשבו מי יציג אותו בכיתה.</a:t>
            </a:r>
          </a:p>
          <a:p>
            <a:pPr algn="ctr"/>
            <a:endParaRPr lang="he-IL" sz="2800" dirty="0">
              <a:latin typeface="Choco" panose="00000400000000000000" pitchFamily="2" charset="-79"/>
              <a:cs typeface="Choco" panose="00000400000000000000" pitchFamily="2" charset="-79"/>
            </a:endParaRPr>
          </a:p>
          <a:p>
            <a:pPr algn="ctr"/>
            <a:r>
              <a:rPr lang="he-IL" sz="2800" dirty="0">
                <a:latin typeface="Choco" panose="00000400000000000000" pitchFamily="2" charset="-79"/>
                <a:cs typeface="Choco" panose="00000400000000000000" pitchFamily="2" charset="-79"/>
              </a:rPr>
              <a:t>בהצלחה!</a:t>
            </a:r>
          </a:p>
        </p:txBody>
      </p:sp>
      <p:pic>
        <p:nvPicPr>
          <p:cNvPr id="3074" name="Picture 2" descr="×ª××¦××ª ×ª××× × ×¢×××¨ ××××× ×××××¨ ××¨××">
            <a:extLst>
              <a:ext uri="{FF2B5EF4-FFF2-40B4-BE49-F238E27FC236}">
                <a16:creationId xmlns:a16="http://schemas.microsoft.com/office/drawing/2014/main" id="{90C78057-D1B6-479A-92BD-4754D61A3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39" y="5483843"/>
            <a:ext cx="1580689" cy="11855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91266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153</Words>
  <Application>Microsoft Office PowerPoint</Application>
  <PresentationFormat>‫הצגה על המסך (4:3)</PresentationFormat>
  <Paragraphs>29</Paragraphs>
  <Slides>8</Slides>
  <Notes>0</Notes>
  <HiddenSlides>0</HiddenSlides>
  <MMClips>1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4" baseType="lpstr">
      <vt:lpstr>Anka CLM</vt:lpstr>
      <vt:lpstr>Arial</vt:lpstr>
      <vt:lpstr>Calibri</vt:lpstr>
      <vt:lpstr>Choco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</dc:creator>
  <cp:lastModifiedBy>ספיר קורן</cp:lastModifiedBy>
  <cp:revision>7</cp:revision>
  <dcterms:created xsi:type="dcterms:W3CDTF">2018-04-16T18:47:11Z</dcterms:created>
  <dcterms:modified xsi:type="dcterms:W3CDTF">2018-04-26T16:35:03Z</dcterms:modified>
</cp:coreProperties>
</file>