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13"/>
  </p:notesMasterIdLst>
  <p:sldIdLst>
    <p:sldId id="256" r:id="rId2"/>
    <p:sldId id="266" r:id="rId3"/>
    <p:sldId id="268" r:id="rId4"/>
    <p:sldId id="258" r:id="rId5"/>
    <p:sldId id="267" r:id="rId6"/>
    <p:sldId id="263" r:id="rId7"/>
    <p:sldId id="260" r:id="rId8"/>
    <p:sldId id="269" r:id="rId9"/>
    <p:sldId id="270" r:id="rId10"/>
    <p:sldId id="259"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p:restoredTop sz="94614"/>
  </p:normalViewPr>
  <p:slideViewPr>
    <p:cSldViewPr snapToGrid="0" snapToObjects="1">
      <p:cViewPr varScale="1">
        <p:scale>
          <a:sx n="74" d="100"/>
          <a:sy n="74" d="100"/>
        </p:scale>
        <p:origin x="184" y="5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88124-8E3D-9241-BD72-358D1F5252E7}"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3E4BB-AA5F-F844-B47A-284ED39EC572}" type="slidenum">
              <a:rPr lang="en-US" smtClean="0"/>
              <a:t>‹#›</a:t>
            </a:fld>
            <a:endParaRPr lang="en-US"/>
          </a:p>
        </p:txBody>
      </p:sp>
    </p:spTree>
    <p:extLst>
      <p:ext uri="{BB962C8B-B14F-4D97-AF65-F5344CB8AC3E}">
        <p14:creationId xmlns:p14="http://schemas.microsoft.com/office/powerpoint/2010/main" val="73559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Katheen</a:t>
            </a:r>
            <a:r>
              <a:rPr lang="en-US" dirty="0"/>
              <a:t> </a:t>
            </a:r>
            <a:r>
              <a:rPr lang="en-US" dirty="0" err="1"/>
              <a:t>denise</a:t>
            </a:r>
            <a:r>
              <a:rPr lang="en-US" dirty="0"/>
              <a:t> </a:t>
            </a:r>
            <a:r>
              <a:rPr lang="en-US" dirty="0" err="1"/>
              <a:t>vicky</a:t>
            </a:r>
            <a:endParaRPr lang="en-US" dirty="0"/>
          </a:p>
        </p:txBody>
      </p:sp>
      <p:sp>
        <p:nvSpPr>
          <p:cNvPr id="4" name="Slide Number Placeholder 3"/>
          <p:cNvSpPr>
            <a:spLocks noGrp="1"/>
          </p:cNvSpPr>
          <p:nvPr>
            <p:ph type="sldNum" sz="quarter" idx="10"/>
          </p:nvPr>
        </p:nvSpPr>
        <p:spPr/>
        <p:txBody>
          <a:bodyPr/>
          <a:lstStyle/>
          <a:p>
            <a:fld id="{10B3E4BB-AA5F-F844-B47A-284ED39EC572}" type="slidenum">
              <a:rPr lang="en-US" smtClean="0"/>
              <a:t>5</a:t>
            </a:fld>
            <a:endParaRPr lang="en-US"/>
          </a:p>
        </p:txBody>
      </p:sp>
    </p:spTree>
    <p:extLst>
      <p:ext uri="{BB962C8B-B14F-4D97-AF65-F5344CB8AC3E}">
        <p14:creationId xmlns:p14="http://schemas.microsoft.com/office/powerpoint/2010/main" val="1009207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EE29C77-1ECF-2745-A14B-14D3025171B4}" type="datetimeFigureOut">
              <a:rPr lang="en-US" smtClean="0"/>
              <a:t>4/23/18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B190B76-D5D2-5940-8803-692026E95A8B}"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5430142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E29C77-1ECF-2745-A14B-14D3025171B4}"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265673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E29C77-1ECF-2745-A14B-14D3025171B4}"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144615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E29C77-1ECF-2745-A14B-14D3025171B4}" type="datetimeFigureOut">
              <a:rPr lang="en-US" smtClean="0"/>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226217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EE29C77-1ECF-2745-A14B-14D3025171B4}" type="datetimeFigureOut">
              <a:rPr lang="en-US" smtClean="0"/>
              <a:t>4/23/18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B190B76-D5D2-5940-8803-692026E95A8B}"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6418041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E29C77-1ECF-2745-A14B-14D3025171B4}" type="datetimeFigureOut">
              <a:rPr lang="en-US" smtClean="0"/>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4186246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E29C77-1ECF-2745-A14B-14D3025171B4}" type="datetimeFigureOut">
              <a:rPr lang="en-US" smtClean="0"/>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234848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E29C77-1ECF-2745-A14B-14D3025171B4}" type="datetimeFigureOut">
              <a:rPr lang="en-US" smtClean="0"/>
              <a:t>4/23/18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345077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29C77-1ECF-2745-A14B-14D3025171B4}" type="datetimeFigureOut">
              <a:rPr lang="en-US" smtClean="0"/>
              <a:t>4/23/18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90B76-D5D2-5940-8803-692026E95A8B}" type="slidenum">
              <a:rPr lang="en-US" smtClean="0"/>
              <a:t>‹#›</a:t>
            </a:fld>
            <a:endParaRPr lang="en-US"/>
          </a:p>
        </p:txBody>
      </p:sp>
    </p:spTree>
    <p:extLst>
      <p:ext uri="{BB962C8B-B14F-4D97-AF65-F5344CB8AC3E}">
        <p14:creationId xmlns:p14="http://schemas.microsoft.com/office/powerpoint/2010/main" val="248966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EE29C77-1ECF-2745-A14B-14D3025171B4}" type="datetimeFigureOut">
              <a:rPr lang="en-US" smtClean="0"/>
              <a:t>4/23/18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B190B76-D5D2-5940-8803-692026E95A8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194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EE29C77-1ECF-2745-A14B-14D3025171B4}" type="datetimeFigureOut">
              <a:rPr lang="en-US" smtClean="0"/>
              <a:t>4/23/18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B190B76-D5D2-5940-8803-692026E95A8B}"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331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EE29C77-1ECF-2745-A14B-14D3025171B4}" type="datetimeFigureOut">
              <a:rPr lang="en-US" smtClean="0"/>
              <a:t>4/23/18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B190B76-D5D2-5940-8803-692026E95A8B}"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559764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hinadaily.com.cn/china/2017-09/05/content_31602351.htm" TargetMode="External"/><Relationship Id="rId2" Type="http://schemas.openxmlformats.org/officeDocument/2006/relationships/hyperlink" Target="http://www.eartheclipse.com/pollution/brilliant-solutions-to-air-pollution.html" TargetMode="External"/><Relationship Id="rId1" Type="http://schemas.openxmlformats.org/officeDocument/2006/relationships/slideLayout" Target="../slideLayouts/slideLayout2.xml"/><Relationship Id="rId5" Type="http://schemas.openxmlformats.org/officeDocument/2006/relationships/hyperlink" Target="https://www.brookings.edu/research/environmental-consequences-of-rising-energy-use-in-china/" TargetMode="External"/><Relationship Id="rId4" Type="http://schemas.openxmlformats.org/officeDocument/2006/relationships/hyperlink" Target="http://www.scmp.com/news/china/policies-politics/article/2017595/climate-change-east-asia-caused-chinas-air-pollutio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6B0E-F45E-AF40-8863-5F190D388B0D}"/>
              </a:ext>
            </a:extLst>
          </p:cNvPr>
          <p:cNvSpPr>
            <a:spLocks noGrp="1"/>
          </p:cNvSpPr>
          <p:nvPr>
            <p:ph type="ctrTitle"/>
          </p:nvPr>
        </p:nvSpPr>
        <p:spPr>
          <a:xfrm>
            <a:off x="1587582" y="2186858"/>
            <a:ext cx="8361229" cy="2098226"/>
          </a:xfrm>
        </p:spPr>
        <p:txBody>
          <a:bodyPr/>
          <a:lstStyle/>
          <a:p>
            <a:r>
              <a:rPr lang="en-US" sz="5000" b="1">
                <a:latin typeface="American Typewriter" panose="02090604020004020304" pitchFamily="18" charset="77"/>
              </a:rPr>
              <a:t>The challenges that china IS facing in the next decade </a:t>
            </a:r>
            <a:endParaRPr lang="en-US"/>
          </a:p>
        </p:txBody>
      </p:sp>
      <p:sp>
        <p:nvSpPr>
          <p:cNvPr id="3" name="Subtitle 2">
            <a:extLst>
              <a:ext uri="{FF2B5EF4-FFF2-40B4-BE49-F238E27FC236}">
                <a16:creationId xmlns:a16="http://schemas.microsoft.com/office/drawing/2014/main" id="{30C1BD66-BDB5-BD4A-9861-FFE4FC50B6BE}"/>
              </a:ext>
            </a:extLst>
          </p:cNvPr>
          <p:cNvSpPr>
            <a:spLocks noGrp="1"/>
          </p:cNvSpPr>
          <p:nvPr>
            <p:ph type="subTitle" idx="1"/>
          </p:nvPr>
        </p:nvSpPr>
        <p:spPr>
          <a:xfrm>
            <a:off x="5698201" y="5020347"/>
            <a:ext cx="6831673" cy="1086237"/>
          </a:xfrm>
        </p:spPr>
        <p:txBody>
          <a:bodyPr vert="horz" lIns="91440" tIns="45720" rIns="91440" bIns="45720" rtlCol="0" anchor="t">
            <a:normAutofit/>
          </a:bodyPr>
          <a:lstStyle/>
          <a:p>
            <a:r>
              <a:rPr lang="en-US" b="1">
                <a:latin typeface="American Typewriter" panose="02090604020004020304" pitchFamily="18" charset="77"/>
              </a:rPr>
              <a:t>AISG</a:t>
            </a:r>
            <a:r>
              <a:rPr lang="en-US" b="1">
                <a:solidFill>
                  <a:srgbClr val="44546A"/>
                </a:solidFill>
                <a:latin typeface="American Typewriter"/>
              </a:rPr>
              <a:t> HS EAL BLOCK E</a:t>
            </a:r>
            <a:endParaRPr lang="en-US" b="1">
              <a:solidFill>
                <a:schemeClr val="tx1"/>
              </a:solidFill>
            </a:endParaRPr>
          </a:p>
        </p:txBody>
      </p:sp>
    </p:spTree>
    <p:extLst>
      <p:ext uri="{BB962C8B-B14F-4D97-AF65-F5344CB8AC3E}">
        <p14:creationId xmlns:p14="http://schemas.microsoft.com/office/powerpoint/2010/main" val="287852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7E68-F802-46CE-BBD0-0A7BB9B00B86}"/>
              </a:ext>
            </a:extLst>
          </p:cNvPr>
          <p:cNvSpPr>
            <a:spLocks noGrp="1"/>
          </p:cNvSpPr>
          <p:nvPr>
            <p:ph type="title"/>
          </p:nvPr>
        </p:nvSpPr>
        <p:spPr/>
        <p:txBody>
          <a:bodyPr/>
          <a:lstStyle/>
          <a:p>
            <a:r>
              <a:rPr lang="en-US" dirty="0"/>
              <a:t>Now what?</a:t>
            </a:r>
            <a:r>
              <a:rPr lang="en-US" altLang="ja-JP"/>
              <a:t> </a:t>
            </a:r>
            <a:endParaRPr lang="ja-JP" altLang="en-US"/>
          </a:p>
        </p:txBody>
      </p:sp>
      <p:sp>
        <p:nvSpPr>
          <p:cNvPr id="3" name="Content Placeholder 2">
            <a:extLst>
              <a:ext uri="{FF2B5EF4-FFF2-40B4-BE49-F238E27FC236}">
                <a16:creationId xmlns:a16="http://schemas.microsoft.com/office/drawing/2014/main" id="{D0B51EA9-DC69-44E9-B403-CA354376603E}"/>
              </a:ext>
            </a:extLst>
          </p:cNvPr>
          <p:cNvSpPr>
            <a:spLocks noGrp="1"/>
          </p:cNvSpPr>
          <p:nvPr>
            <p:ph idx="1"/>
          </p:nvPr>
        </p:nvSpPr>
        <p:spPr>
          <a:xfrm>
            <a:off x="1371600" y="2038664"/>
            <a:ext cx="9601200" cy="3581400"/>
          </a:xfrm>
        </p:spPr>
        <p:txBody>
          <a:bodyPr vert="horz" lIns="91440" tIns="45720" rIns="91440" bIns="45720" rtlCol="0" anchor="t">
            <a:normAutofit/>
          </a:bodyPr>
          <a:lstStyle/>
          <a:p>
            <a:pPr marL="0" indent="0">
              <a:buNone/>
            </a:pPr>
            <a:r>
              <a:rPr lang="en-US" sz="3200" dirty="0"/>
              <a:t>According to Earth Eclipse "Solving the air pollution problem requires joint effort and takes different ways from one region to another. For example, it primarily requires behavior change and institutionalization of measures that can considerably reform the situation in the short-term and the long-term."</a:t>
            </a:r>
          </a:p>
          <a:p>
            <a:pPr marL="0" indent="0">
              <a:buNone/>
            </a:pPr>
            <a:endParaRPr lang="en-US" sz="3200" dirty="0"/>
          </a:p>
          <a:p>
            <a:pPr marL="383540" indent="-383540"/>
            <a:endParaRPr lang="en-US"/>
          </a:p>
          <a:p>
            <a:pPr marL="383540" indent="-383540"/>
            <a:endParaRPr lang="en-US"/>
          </a:p>
          <a:p>
            <a:pPr marL="383540" indent="-383540"/>
            <a:endParaRPr lang="en-US"/>
          </a:p>
        </p:txBody>
      </p:sp>
    </p:spTree>
    <p:extLst>
      <p:ext uri="{BB962C8B-B14F-4D97-AF65-F5344CB8AC3E}">
        <p14:creationId xmlns:p14="http://schemas.microsoft.com/office/powerpoint/2010/main" val="17364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F3C66-87A7-D54E-9721-9996C8651FF0}"/>
              </a:ext>
            </a:extLst>
          </p:cNvPr>
          <p:cNvSpPr>
            <a:spLocks noGrp="1"/>
          </p:cNvSpPr>
          <p:nvPr>
            <p:ph type="title"/>
          </p:nvPr>
        </p:nvSpPr>
        <p:spPr/>
        <p:txBody>
          <a:bodyPr/>
          <a:lstStyle/>
          <a:p>
            <a:r>
              <a:rPr lang="en-US"/>
              <a:t>Works Cited</a:t>
            </a:r>
          </a:p>
        </p:txBody>
      </p:sp>
      <p:sp>
        <p:nvSpPr>
          <p:cNvPr id="3" name="Content Placeholder 2">
            <a:extLst>
              <a:ext uri="{FF2B5EF4-FFF2-40B4-BE49-F238E27FC236}">
                <a16:creationId xmlns:a16="http://schemas.microsoft.com/office/drawing/2014/main" id="{1CB57A14-11D5-A148-BCDE-ADCBC5427F9D}"/>
              </a:ext>
            </a:extLst>
          </p:cNvPr>
          <p:cNvSpPr>
            <a:spLocks noGrp="1"/>
          </p:cNvSpPr>
          <p:nvPr>
            <p:ph idx="1"/>
          </p:nvPr>
        </p:nvSpPr>
        <p:spPr>
          <a:xfrm>
            <a:off x="1084054" y="2046977"/>
            <a:ext cx="10953344" cy="5188743"/>
          </a:xfrm>
        </p:spPr>
        <p:txBody>
          <a:bodyPr vert="horz" lIns="91440" tIns="45720" rIns="91440" bIns="45720" rtlCol="0" anchor="t">
            <a:normAutofit/>
          </a:bodyPr>
          <a:lstStyle/>
          <a:p>
            <a:pPr marL="383540" indent="-383540">
              <a:buNone/>
            </a:pPr>
            <a:r>
              <a:rPr lang="en-US"/>
              <a:t>“5 Brilliant Solutions to Air Pollution.” </a:t>
            </a:r>
            <a:r>
              <a:rPr lang="en-US" i="1"/>
              <a:t>Earth Eclipse</a:t>
            </a:r>
            <a:r>
              <a:rPr lang="en-US"/>
              <a:t>, 23 Mar. 2016, </a:t>
            </a:r>
            <a:r>
              <a:rPr lang="en-US">
                <a:hlinkClick r:id="rId2"/>
              </a:rPr>
              <a:t>www.eartheclipse.com/pollution/brilliant-solutions-to-air-pollution.html</a:t>
            </a:r>
            <a:endParaRPr lang="en-US" dirty="0">
              <a:solidFill>
                <a:srgbClr val="000000"/>
              </a:solidFill>
            </a:endParaRPr>
          </a:p>
          <a:p>
            <a:pPr marL="383540" indent="-383540">
              <a:buNone/>
            </a:pPr>
            <a:r>
              <a:rPr lang="en-US" dirty="0"/>
              <a:t>"China's Strengthened Pollution Laws Yield Results." </a:t>
            </a:r>
            <a:r>
              <a:rPr lang="en-US" i="1" dirty="0"/>
              <a:t>China Daily, </a:t>
            </a:r>
            <a:r>
              <a:rPr lang="en-US" dirty="0"/>
              <a:t>5 Sept. 2017, </a:t>
            </a:r>
            <a:r>
              <a:rPr lang="en-US" dirty="0">
                <a:hlinkClick r:id="rId3"/>
              </a:rPr>
              <a:t>http://www.chinadaily.com.cn/china/2017-09/05/content_31602351.htm</a:t>
            </a:r>
            <a:endParaRPr lang="en-US" dirty="0"/>
          </a:p>
          <a:p>
            <a:pPr marL="383540" indent="-383540">
              <a:buNone/>
            </a:pPr>
            <a:r>
              <a:rPr lang="en-US" dirty="0"/>
              <a:t>"Climate Change in East Asia Caused by China's Air. "</a:t>
            </a:r>
            <a:r>
              <a:rPr lang="en-US" i="1" dirty="0">
                <a:solidFill>
                  <a:srgbClr val="44546A"/>
                </a:solidFill>
              </a:rPr>
              <a:t>South China Morning Post, </a:t>
            </a:r>
            <a:r>
              <a:rPr lang="en-US" dirty="0">
                <a:solidFill>
                  <a:srgbClr val="44546A"/>
                </a:solidFill>
              </a:rPr>
              <a:t>8 Sept. 2016,  </a:t>
            </a:r>
            <a:r>
              <a:rPr lang="en-US" u="sng" dirty="0">
                <a:solidFill>
                  <a:srgbClr val="4472C4"/>
                </a:solidFill>
              </a:rPr>
              <a:t>http</a:t>
            </a:r>
            <a:r>
              <a:rPr lang="en-US" u="sng" dirty="0">
                <a:solidFill>
                  <a:srgbClr val="4472C4"/>
                </a:solidFill>
                <a:hlinkClick r:id="rId4"/>
              </a:rPr>
              <a:t>://</a:t>
            </a:r>
            <a:r>
              <a:rPr lang="en-US" dirty="0">
                <a:solidFill>
                  <a:srgbClr val="44546A"/>
                </a:solidFill>
                <a:hlinkClick r:id="rId4"/>
              </a:rPr>
              <a:t>www.scmp.com/news/china/policies-politics/article/2017595/climate-change-east-asia-caused-chinas-air-pollution</a:t>
            </a:r>
            <a:endParaRPr lang="en-US" dirty="0">
              <a:solidFill>
                <a:schemeClr val="tx1"/>
              </a:solidFill>
            </a:endParaRPr>
          </a:p>
          <a:p>
            <a:pPr marL="383540" indent="-383540">
              <a:lnSpc>
                <a:spcPct val="100000"/>
              </a:lnSpc>
              <a:buNone/>
            </a:pPr>
            <a:r>
              <a:rPr lang="en-US" dirty="0">
                <a:solidFill>
                  <a:srgbClr val="44546A"/>
                </a:solidFill>
              </a:rPr>
              <a:t>"Environmental Consequences of Rising Energy Use in China." 1 Dec. 2005, </a:t>
            </a:r>
          </a:p>
          <a:p>
            <a:pPr marL="383540" indent="-383540">
              <a:lnSpc>
                <a:spcPct val="100000"/>
              </a:lnSpc>
              <a:buNone/>
            </a:pPr>
            <a:r>
              <a:rPr lang="en-US" dirty="0">
                <a:solidFill>
                  <a:srgbClr val="44546A"/>
                </a:solidFill>
                <a:hlinkClick r:id="rId5"/>
              </a:rPr>
              <a:t>https://www.brookings.edu/research/environmental-consequences-of-rising-energy-use-in-china/</a:t>
            </a:r>
            <a:endParaRPr lang="en-US">
              <a:solidFill>
                <a:srgbClr val="44546A"/>
              </a:solidFill>
            </a:endParaRPr>
          </a:p>
          <a:p>
            <a:pPr marL="383540" indent="-383540">
              <a:lnSpc>
                <a:spcPct val="100000"/>
              </a:lnSpc>
              <a:buNone/>
            </a:pPr>
            <a:endParaRPr lang="en-US" dirty="0">
              <a:solidFill>
                <a:srgbClr val="44546A"/>
              </a:solidFill>
            </a:endParaRPr>
          </a:p>
          <a:p>
            <a:pPr marL="383540" indent="-383540">
              <a:buNone/>
            </a:pPr>
            <a:endParaRPr lang="en-US" dirty="0">
              <a:solidFill>
                <a:srgbClr val="44546A"/>
              </a:solidFill>
            </a:endParaRPr>
          </a:p>
          <a:p>
            <a:pPr marL="383540" indent="-383540">
              <a:buNone/>
            </a:pPr>
            <a:endParaRPr lang="en-US">
              <a:solidFill>
                <a:srgbClr val="44546A"/>
              </a:solidFill>
            </a:endParaRPr>
          </a:p>
          <a:p>
            <a:pPr marL="383540" indent="-383540">
              <a:buNone/>
            </a:pPr>
            <a:endParaRPr lang="en-US">
              <a:solidFill>
                <a:srgbClr val="44546A"/>
              </a:solidFill>
            </a:endParaRPr>
          </a:p>
        </p:txBody>
      </p:sp>
    </p:spTree>
    <p:extLst>
      <p:ext uri="{BB962C8B-B14F-4D97-AF65-F5344CB8AC3E}">
        <p14:creationId xmlns:p14="http://schemas.microsoft.com/office/powerpoint/2010/main" val="117721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9D6BF1-DFF2-4526-9D13-BF339D8C416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0" name="Freeform 6">
              <a:extLst>
                <a:ext uri="{FF2B5EF4-FFF2-40B4-BE49-F238E27FC236}">
                  <a16:creationId xmlns:a16="http://schemas.microsoft.com/office/drawing/2014/main" id="{A54D4DB6-FB18-4CAE-8905-E0053C92569E}"/>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1" name="Freeform 6">
              <a:extLst>
                <a:ext uri="{FF2B5EF4-FFF2-40B4-BE49-F238E27FC236}">
                  <a16:creationId xmlns:a16="http://schemas.microsoft.com/office/drawing/2014/main" id="{1DBD6488-9429-4FFA-8AE8-C4022C39B0F2}"/>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3" name="Rectangle 12">
            <a:extLst>
              <a:ext uri="{FF2B5EF4-FFF2-40B4-BE49-F238E27FC236}">
                <a16:creationId xmlns:a16="http://schemas.microsoft.com/office/drawing/2014/main" id="{7C04FA5E-9397-403D-8733-45505DDB14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09E1F823-C239-4ACC-923A-5C958E00E2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0817DDF7-06E9-4C7C-84DF-2240A653602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4" name="Picture 4" descr="A picture containing person, table, indoor&#10;&#10;Description generated with high confidence">
            <a:extLst>
              <a:ext uri="{FF2B5EF4-FFF2-40B4-BE49-F238E27FC236}">
                <a16:creationId xmlns:a16="http://schemas.microsoft.com/office/drawing/2014/main" id="{5DFD5115-38B9-4E36-B73F-A1AA5E35725B}"/>
              </a:ext>
            </a:extLst>
          </p:cNvPr>
          <p:cNvPicPr>
            <a:picLocks noChangeAspect="1"/>
          </p:cNvPicPr>
          <p:nvPr/>
        </p:nvPicPr>
        <p:blipFill rotWithShape="1">
          <a:blip r:embed="rId2"/>
          <a:srcRect r="29094" b="1"/>
          <a:stretch/>
        </p:blipFill>
        <p:spPr>
          <a:xfrm>
            <a:off x="1155560" y="1129353"/>
            <a:ext cx="3914583" cy="4582236"/>
          </a:xfrm>
          <a:prstGeom prst="rect">
            <a:avLst/>
          </a:prstGeom>
        </p:spPr>
      </p:pic>
      <p:sp>
        <p:nvSpPr>
          <p:cNvPr id="2" name="Title 1">
            <a:extLst>
              <a:ext uri="{FF2B5EF4-FFF2-40B4-BE49-F238E27FC236}">
                <a16:creationId xmlns:a16="http://schemas.microsoft.com/office/drawing/2014/main" id="{112C7B96-1DEB-4377-A725-FD8B9D416E51}"/>
              </a:ext>
            </a:extLst>
          </p:cNvPr>
          <p:cNvSpPr>
            <a:spLocks noGrp="1"/>
          </p:cNvSpPr>
          <p:nvPr>
            <p:ph type="title"/>
          </p:nvPr>
        </p:nvSpPr>
        <p:spPr>
          <a:xfrm>
            <a:off x="5882547" y="-432943"/>
            <a:ext cx="5607908" cy="3254321"/>
          </a:xfrm>
        </p:spPr>
        <p:txBody>
          <a:bodyPr vert="horz" lIns="91440" tIns="45720" rIns="91440" bIns="45720" rtlCol="0" anchor="b">
            <a:noAutofit/>
          </a:bodyPr>
          <a:lstStyle/>
          <a:p>
            <a:pPr algn="l"/>
            <a:r>
              <a:rPr lang="en-US" sz="3600"/>
              <a:t>High school students were asked, "What are the challenges China will face in the next Decade?" </a:t>
            </a:r>
          </a:p>
        </p:txBody>
      </p:sp>
      <p:sp>
        <p:nvSpPr>
          <p:cNvPr id="3" name="Text Placeholder 2">
            <a:extLst>
              <a:ext uri="{FF2B5EF4-FFF2-40B4-BE49-F238E27FC236}">
                <a16:creationId xmlns:a16="http://schemas.microsoft.com/office/drawing/2014/main" id="{8BB5C8F7-4AC3-4B66-8AFD-AA60658CF50B}"/>
              </a:ext>
            </a:extLst>
          </p:cNvPr>
          <p:cNvSpPr>
            <a:spLocks noGrp="1"/>
          </p:cNvSpPr>
          <p:nvPr>
            <p:ph type="body" idx="1"/>
          </p:nvPr>
        </p:nvSpPr>
        <p:spPr>
          <a:xfrm>
            <a:off x="6097901" y="3026850"/>
            <a:ext cx="5607906" cy="2677079"/>
          </a:xfrm>
        </p:spPr>
        <p:txBody>
          <a:bodyPr vert="horz" lIns="91440" tIns="45720" rIns="91440" bIns="45720" rtlCol="0" anchor="t">
            <a:noAutofit/>
          </a:bodyPr>
          <a:lstStyle/>
          <a:p>
            <a:pPr marL="342900" indent="-342900" algn="l">
              <a:lnSpc>
                <a:spcPct val="102000"/>
              </a:lnSpc>
              <a:spcAft>
                <a:spcPts val="600"/>
              </a:spcAft>
              <a:buFont typeface="Arial" panose="020B0503020102020204" pitchFamily="34" charset="0"/>
              <a:buChar char="•"/>
            </a:pPr>
            <a:r>
              <a:rPr lang="en-US" sz="2000"/>
              <a:t>Climate change</a:t>
            </a:r>
            <a:endParaRPr lang="en-US"/>
          </a:p>
          <a:p>
            <a:pPr marL="342900" indent="-342900" algn="l">
              <a:lnSpc>
                <a:spcPct val="102000"/>
              </a:lnSpc>
              <a:spcAft>
                <a:spcPts val="600"/>
              </a:spcAft>
              <a:buFont typeface="Arial" panose="020B0503020102020204" pitchFamily="34" charset="0"/>
              <a:buChar char="•"/>
            </a:pPr>
            <a:r>
              <a:rPr lang="en-US" sz="2000"/>
              <a:t>Air pollution</a:t>
            </a:r>
          </a:p>
          <a:p>
            <a:pPr marL="342900" indent="-342900" algn="l">
              <a:lnSpc>
                <a:spcPct val="102000"/>
              </a:lnSpc>
              <a:spcAft>
                <a:spcPts val="600"/>
              </a:spcAft>
              <a:buFont typeface="Arial" panose="020B0503020102020204" pitchFamily="34" charset="0"/>
              <a:buChar char="•"/>
            </a:pPr>
            <a:r>
              <a:rPr lang="en-US" sz="2000"/>
              <a:t>Embracing other cultures</a:t>
            </a:r>
          </a:p>
          <a:p>
            <a:pPr marL="342900" indent="-342900" algn="l">
              <a:lnSpc>
                <a:spcPct val="102000"/>
              </a:lnSpc>
              <a:spcAft>
                <a:spcPts val="600"/>
              </a:spcAft>
              <a:buFont typeface="Arial" panose="020B0503020102020204" pitchFamily="34" charset="0"/>
              <a:buChar char="•"/>
            </a:pPr>
            <a:r>
              <a:rPr lang="en-US" sz="2000"/>
              <a:t>Censorship (social media, movies, television, newspapers)</a:t>
            </a:r>
          </a:p>
          <a:p>
            <a:pPr marL="342900" indent="-342900" algn="l">
              <a:lnSpc>
                <a:spcPct val="102000"/>
              </a:lnSpc>
              <a:spcAft>
                <a:spcPts val="600"/>
              </a:spcAft>
              <a:buFont typeface="Arial" panose="020B0503020102020204" pitchFamily="34" charset="0"/>
              <a:buChar char="•"/>
            </a:pPr>
            <a:r>
              <a:rPr lang="en-US" sz="2000"/>
              <a:t>Ability to qualify for college admission</a:t>
            </a:r>
          </a:p>
          <a:p>
            <a:pPr marL="342900" indent="-342900" algn="l">
              <a:lnSpc>
                <a:spcPct val="102000"/>
              </a:lnSpc>
              <a:spcAft>
                <a:spcPts val="600"/>
              </a:spcAft>
              <a:buFont typeface="Arial" panose="020B0503020102020204" pitchFamily="34" charset="0"/>
              <a:buChar char="•"/>
            </a:pPr>
            <a:r>
              <a:rPr lang="en-US" sz="2000"/>
              <a:t>What to do with plastic</a:t>
            </a:r>
          </a:p>
          <a:p>
            <a:pPr marL="342900" indent="-342900" algn="l">
              <a:lnSpc>
                <a:spcPct val="102000"/>
              </a:lnSpc>
              <a:spcAft>
                <a:spcPts val="600"/>
              </a:spcAft>
              <a:buFont typeface="Arial" panose="020B0503020102020204" pitchFamily="34" charset="0"/>
              <a:buChar char="•"/>
            </a:pPr>
            <a:r>
              <a:rPr lang="en-US" sz="2000"/>
              <a:t>Rebellion in response to censorship</a:t>
            </a:r>
          </a:p>
          <a:p>
            <a:pPr marL="342900" indent="-342900" algn="l">
              <a:lnSpc>
                <a:spcPct val="102000"/>
              </a:lnSpc>
              <a:spcAft>
                <a:spcPts val="600"/>
              </a:spcAft>
              <a:buFont typeface="Arial" panose="020B0503020102020204" pitchFamily="34" charset="0"/>
              <a:buChar char="•"/>
            </a:pPr>
            <a:r>
              <a:rPr lang="en-US" sz="2000"/>
              <a:t>Gender imbalance</a:t>
            </a:r>
          </a:p>
        </p:txBody>
      </p:sp>
    </p:spTree>
    <p:extLst>
      <p:ext uri="{BB962C8B-B14F-4D97-AF65-F5344CB8AC3E}">
        <p14:creationId xmlns:p14="http://schemas.microsoft.com/office/powerpoint/2010/main" val="315672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A3D0E-FABA-4D93-B6C6-A8787773C00B}"/>
              </a:ext>
            </a:extLst>
          </p:cNvPr>
          <p:cNvSpPr>
            <a:spLocks noGrp="1"/>
          </p:cNvSpPr>
          <p:nvPr>
            <p:ph type="title"/>
          </p:nvPr>
        </p:nvSpPr>
        <p:spPr>
          <a:xfrm>
            <a:off x="723900" y="685800"/>
            <a:ext cx="3855720" cy="2157884"/>
          </a:xfrm>
        </p:spPr>
        <p:txBody>
          <a:bodyPr>
            <a:normAutofit/>
          </a:bodyPr>
          <a:lstStyle/>
          <a:p>
            <a:pPr algn="ctr"/>
            <a:r>
              <a:rPr lang="en-US" sz="4000">
                <a:solidFill>
                  <a:srgbClr val="FFFFFF"/>
                </a:solidFill>
              </a:rPr>
              <a:t>After discussing, our class decided to focus on </a:t>
            </a:r>
            <a:endParaRPr lang="en-US"/>
          </a:p>
        </p:txBody>
      </p:sp>
      <p:pic>
        <p:nvPicPr>
          <p:cNvPr id="5" name="Picture 5" descr="A picture containing person, outdoor, sky, woman&#10;&#10;Description generated with very high confidence">
            <a:extLst>
              <a:ext uri="{FF2B5EF4-FFF2-40B4-BE49-F238E27FC236}">
                <a16:creationId xmlns:a16="http://schemas.microsoft.com/office/drawing/2014/main" id="{C9227772-3D20-49F9-962B-142D5C60F19B}"/>
              </a:ext>
            </a:extLst>
          </p:cNvPr>
          <p:cNvPicPr>
            <a:picLocks noGrp="1" noChangeAspect="1"/>
          </p:cNvPicPr>
          <p:nvPr>
            <p:ph type="pic" idx="1"/>
          </p:nvPr>
        </p:nvPicPr>
        <p:blipFill rotWithShape="1">
          <a:blip r:embed="rId2"/>
          <a:srcRect l="22724" r="22724"/>
          <a:stretch/>
        </p:blipFill>
        <p:spPr>
          <a:xfrm>
            <a:off x="5532120" y="0"/>
            <a:ext cx="6659880" cy="6857999"/>
          </a:xfrm>
          <a:prstGeom prst="rect">
            <a:avLst/>
          </a:prstGeom>
        </p:spPr>
      </p:pic>
      <p:sp>
        <p:nvSpPr>
          <p:cNvPr id="4" name="Text Placeholder 3">
            <a:extLst>
              <a:ext uri="{FF2B5EF4-FFF2-40B4-BE49-F238E27FC236}">
                <a16:creationId xmlns:a16="http://schemas.microsoft.com/office/drawing/2014/main" id="{DE6DA27B-6FC7-4C7D-B5DB-66AD380773DF}"/>
              </a:ext>
            </a:extLst>
          </p:cNvPr>
          <p:cNvSpPr>
            <a:spLocks noGrp="1"/>
          </p:cNvSpPr>
          <p:nvPr>
            <p:ph type="body" sz="half" idx="2"/>
          </p:nvPr>
        </p:nvSpPr>
        <p:spPr>
          <a:xfrm>
            <a:off x="723900" y="3163442"/>
            <a:ext cx="3855720" cy="3011432"/>
          </a:xfrm>
        </p:spPr>
        <p:txBody>
          <a:bodyPr vert="horz" lIns="91440" tIns="45720" rIns="91440" bIns="45720" rtlCol="0" anchor="t">
            <a:normAutofit/>
          </a:bodyPr>
          <a:lstStyle/>
          <a:p>
            <a:pPr algn="ctr"/>
            <a:r>
              <a:rPr lang="en-US" sz="6000" b="1">
                <a:solidFill>
                  <a:srgbClr val="FFFFFF"/>
                </a:solidFill>
              </a:rPr>
              <a:t>AIR</a:t>
            </a:r>
          </a:p>
          <a:p>
            <a:pPr algn="ctr"/>
            <a:r>
              <a:rPr lang="en-US" sz="6000" b="1">
                <a:solidFill>
                  <a:srgbClr val="FFFFFF"/>
                </a:solidFill>
              </a:rPr>
              <a:t>POLLUTION</a:t>
            </a:r>
          </a:p>
        </p:txBody>
      </p:sp>
    </p:spTree>
    <p:extLst>
      <p:ext uri="{BB962C8B-B14F-4D97-AF65-F5344CB8AC3E}">
        <p14:creationId xmlns:p14="http://schemas.microsoft.com/office/powerpoint/2010/main" val="204147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title="Background Shape">
            <a:extLst>
              <a:ext uri="{FF2B5EF4-FFF2-40B4-BE49-F238E27FC236}">
                <a16:creationId xmlns:a16="http://schemas.microsoft.com/office/drawing/2014/main" id="{3362DFFC-4DCC-48EE-B781-94D04B95F1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Divider Bar">
            <a:extLst>
              <a:ext uri="{FF2B5EF4-FFF2-40B4-BE49-F238E27FC236}">
                <a16:creationId xmlns:a16="http://schemas.microsoft.com/office/drawing/2014/main" id="{18B8B265-E68C-4B64-9238-781F0102C5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C60905A-0D1B-4836-BC55-A214FBDE50A7}"/>
              </a:ext>
            </a:extLst>
          </p:cNvPr>
          <p:cNvSpPr>
            <a:spLocks noGrp="1"/>
          </p:cNvSpPr>
          <p:nvPr>
            <p:ph type="title"/>
          </p:nvPr>
        </p:nvSpPr>
        <p:spPr>
          <a:xfrm>
            <a:off x="360353" y="977028"/>
            <a:ext cx="4713995" cy="2922099"/>
          </a:xfrm>
        </p:spPr>
        <p:txBody>
          <a:bodyPr anchor="t">
            <a:normAutofit fontScale="90000"/>
          </a:bodyPr>
          <a:lstStyle/>
          <a:p>
            <a:pPr algn="ctr"/>
            <a:r>
              <a:rPr lang="en-US" sz="8000">
                <a:solidFill>
                  <a:schemeClr val="bg2"/>
                </a:solidFill>
                <a:latin typeface="Abadi MT Condensed Light" panose="020B0306030101010103" pitchFamily="34" charset="77"/>
              </a:rPr>
              <a:t>Overview of </a:t>
            </a:r>
            <a:r>
              <a:rPr lang="en-US" sz="8000" dirty="0">
                <a:solidFill>
                  <a:schemeClr val="bg2"/>
                </a:solidFill>
                <a:latin typeface="Abadi MT Condensed Light" panose="020B0306030101010103" pitchFamily="34" charset="77"/>
              </a:rPr>
              <a:t>the main sources of </a:t>
            </a:r>
            <a:r>
              <a:rPr lang="en-US" sz="8000">
                <a:solidFill>
                  <a:schemeClr val="bg2"/>
                </a:solidFill>
                <a:latin typeface="Abadi MT Condensed Light" panose="020B0306030101010103" pitchFamily="34" charset="77"/>
              </a:rPr>
              <a:t>air pollution </a:t>
            </a:r>
            <a:endParaRPr lang="en-US" dirty="0"/>
          </a:p>
        </p:txBody>
      </p:sp>
      <p:sp>
        <p:nvSpPr>
          <p:cNvPr id="3" name="Content Placeholder 2">
            <a:extLst>
              <a:ext uri="{FF2B5EF4-FFF2-40B4-BE49-F238E27FC236}">
                <a16:creationId xmlns:a16="http://schemas.microsoft.com/office/drawing/2014/main" id="{34D87C84-9996-4106-AB97-8B261F143213}"/>
              </a:ext>
            </a:extLst>
          </p:cNvPr>
          <p:cNvSpPr>
            <a:spLocks noGrp="1"/>
          </p:cNvSpPr>
          <p:nvPr>
            <p:ph idx="1"/>
          </p:nvPr>
        </p:nvSpPr>
        <p:spPr>
          <a:xfrm>
            <a:off x="6403985" y="912110"/>
            <a:ext cx="4892308" cy="5606141"/>
          </a:xfrm>
        </p:spPr>
        <p:txBody>
          <a:bodyPr vert="horz" lIns="91440" tIns="45720" rIns="91440" bIns="45720" rtlCol="0" anchor="ctr">
            <a:normAutofit/>
          </a:bodyPr>
          <a:lstStyle/>
          <a:p>
            <a:pPr marL="383540" indent="-383540"/>
            <a:r>
              <a:rPr lang="en-US" sz="4000"/>
              <a:t>Transportation </a:t>
            </a:r>
          </a:p>
          <a:p>
            <a:pPr marL="383540" indent="-383540"/>
            <a:r>
              <a:rPr lang="en-US" sz="4000"/>
              <a:t>Factories/Industry</a:t>
            </a:r>
          </a:p>
          <a:p>
            <a:pPr marL="383540" indent="-383540"/>
            <a:r>
              <a:rPr lang="en-US" sz="4000"/>
              <a:t>Fossil fuels </a:t>
            </a:r>
          </a:p>
          <a:p>
            <a:pPr marL="383540" indent="-383540"/>
            <a:endParaRPr lang="en-US" sz="3000"/>
          </a:p>
          <a:p>
            <a:pPr marL="383540" indent="-383540"/>
            <a:endParaRPr lang="en-US" sz="3000"/>
          </a:p>
        </p:txBody>
      </p:sp>
    </p:spTree>
    <p:extLst>
      <p:ext uri="{BB962C8B-B14F-4D97-AF65-F5344CB8AC3E}">
        <p14:creationId xmlns:p14="http://schemas.microsoft.com/office/powerpoint/2010/main" val="231340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34987-6727-1440-BCD8-9E6CE64CE449}"/>
              </a:ext>
            </a:extLst>
          </p:cNvPr>
          <p:cNvSpPr>
            <a:spLocks noGrp="1"/>
          </p:cNvSpPr>
          <p:nvPr>
            <p:ph type="title"/>
          </p:nvPr>
        </p:nvSpPr>
        <p:spPr>
          <a:xfrm>
            <a:off x="1371600" y="685800"/>
            <a:ext cx="9601200" cy="747215"/>
          </a:xfrm>
        </p:spPr>
        <p:txBody>
          <a:bodyPr/>
          <a:lstStyle/>
          <a:p>
            <a:r>
              <a:rPr lang="en-US" dirty="0">
                <a:latin typeface="American Typewriter" panose="02090604020004020304" pitchFamily="18" charset="77"/>
              </a:rPr>
              <a:t>Transportation </a:t>
            </a:r>
            <a:endParaRPr lang="en-US" dirty="0"/>
          </a:p>
        </p:txBody>
      </p:sp>
      <p:sp>
        <p:nvSpPr>
          <p:cNvPr id="3" name="Text Placeholder 2">
            <a:extLst>
              <a:ext uri="{FF2B5EF4-FFF2-40B4-BE49-F238E27FC236}">
                <a16:creationId xmlns:a16="http://schemas.microsoft.com/office/drawing/2014/main" id="{7D42B49B-A043-444B-BEFC-2B55F5B03871}"/>
              </a:ext>
            </a:extLst>
          </p:cNvPr>
          <p:cNvSpPr>
            <a:spLocks noGrp="1"/>
          </p:cNvSpPr>
          <p:nvPr>
            <p:ph type="body" idx="1"/>
          </p:nvPr>
        </p:nvSpPr>
        <p:spPr>
          <a:xfrm>
            <a:off x="1371600" y="1433015"/>
            <a:ext cx="4443984" cy="823912"/>
          </a:xfrm>
        </p:spPr>
        <p:txBody>
          <a:bodyPr/>
          <a:lstStyle/>
          <a:p>
            <a:r>
              <a:rPr lang="en-US" dirty="0"/>
              <a:t>Problem </a:t>
            </a:r>
          </a:p>
        </p:txBody>
      </p:sp>
      <p:sp>
        <p:nvSpPr>
          <p:cNvPr id="4" name="Content Placeholder 3">
            <a:extLst>
              <a:ext uri="{FF2B5EF4-FFF2-40B4-BE49-F238E27FC236}">
                <a16:creationId xmlns:a16="http://schemas.microsoft.com/office/drawing/2014/main" id="{3DD19C3C-EFB5-3743-843E-0C3F40724755}"/>
              </a:ext>
            </a:extLst>
          </p:cNvPr>
          <p:cNvSpPr>
            <a:spLocks noGrp="1"/>
          </p:cNvSpPr>
          <p:nvPr>
            <p:ph sz="half" idx="2"/>
          </p:nvPr>
        </p:nvSpPr>
        <p:spPr>
          <a:xfrm>
            <a:off x="1024022" y="2322633"/>
            <a:ext cx="5486466" cy="3424451"/>
          </a:xfrm>
        </p:spPr>
        <p:txBody>
          <a:bodyPr vert="horz" lIns="91440" tIns="45720" rIns="91440" bIns="45720" rtlCol="0" anchor="t">
            <a:normAutofit/>
          </a:bodyPr>
          <a:lstStyle/>
          <a:p>
            <a:pPr marL="383540" indent="-383540">
              <a:lnSpc>
                <a:spcPct val="100000"/>
              </a:lnSpc>
              <a:buFont typeface="Wingdings" panose="020B0503020102020204" pitchFamily="34" charset="0"/>
              <a:buChar char="§"/>
            </a:pPr>
            <a:endParaRPr lang="en-CA" sz="2500" dirty="0">
              <a:latin typeface="American Typewriter" panose="02090604020004020304" pitchFamily="18" charset="77"/>
            </a:endParaRPr>
          </a:p>
          <a:p>
            <a:pPr marL="383540" indent="-383540">
              <a:lnSpc>
                <a:spcPct val="100000"/>
              </a:lnSpc>
              <a:buFont typeface="Wingdings" panose="020B0503020102020204" pitchFamily="34" charset="0"/>
              <a:buChar char="§"/>
            </a:pPr>
            <a:r>
              <a:rPr lang="en-CA" sz="2500" dirty="0">
                <a:latin typeface="American Typewriter" panose="02090604020004020304" pitchFamily="18" charset="77"/>
              </a:rPr>
              <a:t>In 2013, transportation  contributed more than half of the carbon monoxide and nitrogen oxides, and almost a quarter of the hydrocarbons emitted into our air.</a:t>
            </a:r>
            <a:endParaRPr lang="en-US" dirty="0"/>
          </a:p>
        </p:txBody>
      </p:sp>
      <p:sp>
        <p:nvSpPr>
          <p:cNvPr id="5" name="Text Placeholder 4">
            <a:extLst>
              <a:ext uri="{FF2B5EF4-FFF2-40B4-BE49-F238E27FC236}">
                <a16:creationId xmlns:a16="http://schemas.microsoft.com/office/drawing/2014/main" id="{256270E4-1846-4F4B-A7F4-8B384B4BC640}"/>
              </a:ext>
            </a:extLst>
          </p:cNvPr>
          <p:cNvSpPr>
            <a:spLocks noGrp="1"/>
          </p:cNvSpPr>
          <p:nvPr>
            <p:ph type="body" sz="quarter" idx="3"/>
          </p:nvPr>
        </p:nvSpPr>
        <p:spPr>
          <a:xfrm>
            <a:off x="7200748" y="1430180"/>
            <a:ext cx="4443984" cy="823912"/>
          </a:xfrm>
        </p:spPr>
        <p:txBody>
          <a:bodyPr/>
          <a:lstStyle/>
          <a:p>
            <a:r>
              <a:rPr lang="en-US"/>
              <a:t>Possible Solutions </a:t>
            </a:r>
            <a:endParaRPr lang="en-US" dirty="0"/>
          </a:p>
        </p:txBody>
      </p:sp>
      <p:sp>
        <p:nvSpPr>
          <p:cNvPr id="6" name="Content Placeholder 5">
            <a:extLst>
              <a:ext uri="{FF2B5EF4-FFF2-40B4-BE49-F238E27FC236}">
                <a16:creationId xmlns:a16="http://schemas.microsoft.com/office/drawing/2014/main" id="{D007F309-781C-4141-9453-D796F4BF4980}"/>
              </a:ext>
            </a:extLst>
          </p:cNvPr>
          <p:cNvSpPr>
            <a:spLocks noGrp="1"/>
          </p:cNvSpPr>
          <p:nvPr>
            <p:ph sz="quarter" idx="4"/>
          </p:nvPr>
        </p:nvSpPr>
        <p:spPr>
          <a:xfrm>
            <a:off x="6744397" y="2337522"/>
            <a:ext cx="4540902" cy="3386105"/>
          </a:xfrm>
        </p:spPr>
        <p:txBody>
          <a:bodyPr vert="horz" lIns="91440" tIns="45720" rIns="91440" bIns="45720" rtlCol="0" anchor="t">
            <a:normAutofit/>
          </a:bodyPr>
          <a:lstStyle/>
          <a:p>
            <a:pPr>
              <a:buFont typeface="Wingdings" pitchFamily="2" charset="2"/>
              <a:buChar char="q"/>
            </a:pPr>
            <a:r>
              <a:rPr lang="en-US" sz="2500" dirty="0"/>
              <a:t>Li Keqiang suggested that China is rolling out the world's biggest investment in wind and solar power to reduce coal.</a:t>
            </a:r>
          </a:p>
          <a:p>
            <a:pPr>
              <a:buFont typeface="Wingdings" pitchFamily="2" charset="2"/>
              <a:buChar char="q"/>
            </a:pPr>
            <a:r>
              <a:rPr lang="en-US" sz="2500" dirty="0"/>
              <a:t>Be ecofriendly</a:t>
            </a:r>
          </a:p>
          <a:p>
            <a:pPr lvl="1">
              <a:buFont typeface="Wingdings" pitchFamily="2" charset="2"/>
              <a:buChar char="q"/>
            </a:pPr>
            <a:r>
              <a:rPr lang="en-US" sz="2500" dirty="0"/>
              <a:t>Travel by bikes </a:t>
            </a:r>
          </a:p>
        </p:txBody>
      </p:sp>
      <p:pic>
        <p:nvPicPr>
          <p:cNvPr id="9" name="Picture 8">
            <a:extLst>
              <a:ext uri="{FF2B5EF4-FFF2-40B4-BE49-F238E27FC236}">
                <a16:creationId xmlns:a16="http://schemas.microsoft.com/office/drawing/2014/main" id="{6693CB84-CEDC-F848-BDFC-BD17D750A167}"/>
              </a:ext>
            </a:extLst>
          </p:cNvPr>
          <p:cNvPicPr>
            <a:picLocks noChangeAspect="1"/>
          </p:cNvPicPr>
          <p:nvPr/>
        </p:nvPicPr>
        <p:blipFill>
          <a:blip r:embed="rId3"/>
          <a:stretch>
            <a:fillRect/>
          </a:stretch>
        </p:blipFill>
        <p:spPr>
          <a:xfrm>
            <a:off x="9876081" y="4677852"/>
            <a:ext cx="2419251" cy="2186631"/>
          </a:xfrm>
          <a:prstGeom prst="rect">
            <a:avLst/>
          </a:prstGeom>
        </p:spPr>
      </p:pic>
    </p:spTree>
    <p:extLst>
      <p:ext uri="{BB962C8B-B14F-4D97-AF65-F5344CB8AC3E}">
        <p14:creationId xmlns:p14="http://schemas.microsoft.com/office/powerpoint/2010/main" val="108441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CF38-D7D3-AC40-8211-19676F8A61DD}"/>
              </a:ext>
            </a:extLst>
          </p:cNvPr>
          <p:cNvSpPr>
            <a:spLocks noGrp="1"/>
          </p:cNvSpPr>
          <p:nvPr>
            <p:ph type="title"/>
          </p:nvPr>
        </p:nvSpPr>
        <p:spPr/>
        <p:txBody>
          <a:bodyPr/>
          <a:lstStyle/>
          <a:p>
            <a:r>
              <a:rPr lang="en-US"/>
              <a:t>Industrial</a:t>
            </a:r>
            <a:r>
              <a:rPr lang="en-US" dirty="0"/>
              <a:t>/Factory Pollution</a:t>
            </a:r>
            <a:endParaRPr lang="en-US"/>
          </a:p>
        </p:txBody>
      </p:sp>
      <p:sp>
        <p:nvSpPr>
          <p:cNvPr id="3" name="Content Placeholder 2">
            <a:extLst>
              <a:ext uri="{FF2B5EF4-FFF2-40B4-BE49-F238E27FC236}">
                <a16:creationId xmlns:a16="http://schemas.microsoft.com/office/drawing/2014/main" id="{3B017E64-1F2A-A144-890C-001848CB9A22}"/>
              </a:ext>
            </a:extLst>
          </p:cNvPr>
          <p:cNvSpPr>
            <a:spLocks noGrp="1"/>
          </p:cNvSpPr>
          <p:nvPr>
            <p:ph idx="1"/>
          </p:nvPr>
        </p:nvSpPr>
        <p:spPr>
          <a:xfrm>
            <a:off x="1371600" y="1840302"/>
            <a:ext cx="9601200" cy="3581400"/>
          </a:xfrm>
        </p:spPr>
        <p:txBody>
          <a:bodyPr vert="horz" lIns="91440" tIns="45720" rIns="91440" bIns="45720" rtlCol="0" anchor="t">
            <a:normAutofit/>
          </a:bodyPr>
          <a:lstStyle/>
          <a:p>
            <a:pPr marL="383540" indent="-383540"/>
            <a:r>
              <a:rPr lang="en-US"/>
              <a:t>Lack of effective policies and poor enforcement </a:t>
            </a:r>
            <a:r>
              <a:rPr lang="en-US" dirty="0"/>
              <a:t>allows </a:t>
            </a:r>
            <a:r>
              <a:rPr lang="en-US"/>
              <a:t>many companies to bypass the law</a:t>
            </a:r>
          </a:p>
          <a:p>
            <a:pPr marL="383540" indent="-383540"/>
            <a:r>
              <a:rPr lang="en-US"/>
              <a:t>Inefficient </a:t>
            </a:r>
            <a:r>
              <a:rPr lang="en-US" dirty="0"/>
              <a:t>waste </a:t>
            </a:r>
            <a:r>
              <a:rPr lang="en-US"/>
              <a:t>disposal </a:t>
            </a:r>
            <a:r>
              <a:rPr lang="en-US" dirty="0"/>
              <a:t>causes </a:t>
            </a:r>
            <a:r>
              <a:rPr lang="en-US"/>
              <a:t>water pollution and soil pollution </a:t>
            </a:r>
          </a:p>
          <a:p>
            <a:pPr marL="383540" indent="-383540"/>
            <a:r>
              <a:rPr lang="en-US"/>
              <a:t>Use </a:t>
            </a:r>
            <a:r>
              <a:rPr lang="en-US" dirty="0"/>
              <a:t>of </a:t>
            </a:r>
            <a:r>
              <a:rPr lang="en-US"/>
              <a:t>outdated technology to avoid high cost of new technology or equipment </a:t>
            </a:r>
          </a:p>
          <a:p>
            <a:pPr marL="383540" indent="-383540"/>
            <a:r>
              <a:rPr lang="en-US"/>
              <a:t>Industries </a:t>
            </a:r>
            <a:r>
              <a:rPr lang="en-US" dirty="0"/>
              <a:t>require </a:t>
            </a:r>
            <a:r>
              <a:rPr lang="en-US"/>
              <a:t>lots of raw materials from nature to make products </a:t>
            </a:r>
          </a:p>
          <a:p>
            <a:pPr marL="383540" indent="-383540"/>
            <a:endParaRPr lang="en-US"/>
          </a:p>
          <a:p>
            <a:pPr marL="383540" indent="-383540"/>
            <a:endParaRPr lang="en-US"/>
          </a:p>
        </p:txBody>
      </p:sp>
    </p:spTree>
    <p:extLst>
      <p:ext uri="{BB962C8B-B14F-4D97-AF65-F5344CB8AC3E}">
        <p14:creationId xmlns:p14="http://schemas.microsoft.com/office/powerpoint/2010/main" val="26780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30F2-1098-4320-BDEE-348CC88431FD}"/>
              </a:ext>
            </a:extLst>
          </p:cNvPr>
          <p:cNvSpPr>
            <a:spLocks noGrp="1"/>
          </p:cNvSpPr>
          <p:nvPr>
            <p:ph type="title"/>
          </p:nvPr>
        </p:nvSpPr>
        <p:spPr>
          <a:xfrm>
            <a:off x="1371600" y="685800"/>
            <a:ext cx="9601200" cy="1485900"/>
          </a:xfrm>
        </p:spPr>
        <p:txBody>
          <a:bodyPr/>
          <a:lstStyle/>
          <a:p>
            <a:pPr algn="ctr"/>
            <a:r>
              <a:rPr lang="en-US" dirty="0"/>
              <a:t>Possible </a:t>
            </a:r>
            <a:r>
              <a:rPr lang="en-US"/>
              <a:t>Solution </a:t>
            </a:r>
            <a:r>
              <a:rPr lang="en-US" dirty="0"/>
              <a:t>for Industrial</a:t>
            </a:r>
            <a:r>
              <a:rPr lang="en-US" dirty="0">
                <a:solidFill>
                  <a:srgbClr val="44546A"/>
                </a:solidFill>
              </a:rPr>
              <a:t>/Factory Pollution Problem</a:t>
            </a:r>
            <a:endParaRPr lang="en-US" dirty="0">
              <a:solidFill>
                <a:schemeClr val="tx1"/>
              </a:solidFill>
            </a:endParaRPr>
          </a:p>
        </p:txBody>
      </p:sp>
      <p:sp>
        <p:nvSpPr>
          <p:cNvPr id="3" name="Content Placeholder 2">
            <a:extLst>
              <a:ext uri="{FF2B5EF4-FFF2-40B4-BE49-F238E27FC236}">
                <a16:creationId xmlns:a16="http://schemas.microsoft.com/office/drawing/2014/main" id="{4423AB87-A818-455A-8A10-A41229A53240}"/>
              </a:ext>
            </a:extLst>
          </p:cNvPr>
          <p:cNvSpPr>
            <a:spLocks noGrp="1"/>
          </p:cNvSpPr>
          <p:nvPr>
            <p:ph idx="1"/>
          </p:nvPr>
        </p:nvSpPr>
        <p:spPr>
          <a:xfrm>
            <a:off x="1371600" y="2500986"/>
            <a:ext cx="9601200" cy="3581400"/>
          </a:xfrm>
        </p:spPr>
        <p:txBody>
          <a:bodyPr vert="horz" lIns="91440" tIns="45720" rIns="91440" bIns="45720" rtlCol="0" anchor="t">
            <a:normAutofit/>
          </a:bodyPr>
          <a:lstStyle/>
          <a:p>
            <a:pPr marL="0" indent="0">
              <a:buNone/>
            </a:pPr>
            <a:r>
              <a:rPr lang="en-US" sz="2800"/>
              <a:t>Some national and state or international policies can be used to control factories making air pollution.  Many cities and countries that were once heavily polluted have substantially attained clean air mainly due to the institutionalization of anti-pollution laws for factories. </a:t>
            </a:r>
          </a:p>
          <a:p>
            <a:pPr marL="0" indent="0">
              <a:buNone/>
            </a:pPr>
            <a:endParaRPr lang="en-US" sz="2800">
              <a:solidFill>
                <a:srgbClr val="44546A"/>
              </a:solidFill>
            </a:endParaRPr>
          </a:p>
        </p:txBody>
      </p:sp>
    </p:spTree>
    <p:extLst>
      <p:ext uri="{BB962C8B-B14F-4D97-AF65-F5344CB8AC3E}">
        <p14:creationId xmlns:p14="http://schemas.microsoft.com/office/powerpoint/2010/main" val="167396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1CF8-6B7B-4979-A080-68245321D58C}"/>
              </a:ext>
            </a:extLst>
          </p:cNvPr>
          <p:cNvSpPr>
            <a:spLocks noGrp="1"/>
          </p:cNvSpPr>
          <p:nvPr>
            <p:ph type="title"/>
          </p:nvPr>
        </p:nvSpPr>
        <p:spPr/>
        <p:txBody>
          <a:bodyPr/>
          <a:lstStyle/>
          <a:p>
            <a:r>
              <a:rPr lang="en-US"/>
              <a:t>Burning Fossil </a:t>
            </a:r>
            <a:r>
              <a:rPr lang="en-US" dirty="0"/>
              <a:t>Fuels</a:t>
            </a:r>
            <a:endParaRPr lang="en-US"/>
          </a:p>
        </p:txBody>
      </p:sp>
      <p:sp>
        <p:nvSpPr>
          <p:cNvPr id="3" name="Content Placeholder 2">
            <a:extLst>
              <a:ext uri="{FF2B5EF4-FFF2-40B4-BE49-F238E27FC236}">
                <a16:creationId xmlns:a16="http://schemas.microsoft.com/office/drawing/2014/main" id="{64F58C29-4AC4-4168-B50C-F113B447B064}"/>
              </a:ext>
            </a:extLst>
          </p:cNvPr>
          <p:cNvSpPr>
            <a:spLocks noGrp="1"/>
          </p:cNvSpPr>
          <p:nvPr>
            <p:ph idx="1"/>
          </p:nvPr>
        </p:nvSpPr>
        <p:spPr/>
        <p:txBody>
          <a:bodyPr vert="horz" lIns="91440" tIns="45720" rIns="91440" bIns="45720" rtlCol="0" anchor="t">
            <a:normAutofit/>
          </a:bodyPr>
          <a:lstStyle/>
          <a:p>
            <a:pPr marL="0" indent="0">
              <a:buNone/>
            </a:pPr>
            <a:r>
              <a:rPr lang="en-US" sz="2400" dirty="0"/>
              <a:t>Fossil fuels are hydrocarbons, primarily coal, fuel oil or natural gas, formed from the remains of dead plants and animals.</a:t>
            </a:r>
            <a:endParaRPr lang="en-US"/>
          </a:p>
          <a:p>
            <a:pPr marL="383540" indent="-383540"/>
            <a:r>
              <a:rPr lang="en-US" sz="2400" dirty="0"/>
              <a:t>China emits about 13% of the world's carbon by burning fossil fuels</a:t>
            </a:r>
          </a:p>
          <a:p>
            <a:pPr marL="383540" indent="-383540"/>
            <a:endParaRPr lang="en-US"/>
          </a:p>
        </p:txBody>
      </p:sp>
    </p:spTree>
    <p:extLst>
      <p:ext uri="{BB962C8B-B14F-4D97-AF65-F5344CB8AC3E}">
        <p14:creationId xmlns:p14="http://schemas.microsoft.com/office/powerpoint/2010/main" val="326996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F9972-CF8E-4BA3-B8E5-69AB94DD379E}"/>
              </a:ext>
            </a:extLst>
          </p:cNvPr>
          <p:cNvSpPr>
            <a:spLocks noGrp="1"/>
          </p:cNvSpPr>
          <p:nvPr>
            <p:ph type="title"/>
          </p:nvPr>
        </p:nvSpPr>
        <p:spPr>
          <a:xfrm>
            <a:off x="1270959" y="685800"/>
            <a:ext cx="10090029" cy="1485900"/>
          </a:xfrm>
        </p:spPr>
        <p:txBody>
          <a:bodyPr/>
          <a:lstStyle/>
          <a:p>
            <a:r>
              <a:rPr lang="en-US" dirty="0"/>
              <a:t>Possible </a:t>
            </a:r>
            <a:r>
              <a:rPr lang="en-US"/>
              <a:t>Solution for Burning Fossil Fuel </a:t>
            </a:r>
          </a:p>
        </p:txBody>
      </p:sp>
      <p:sp>
        <p:nvSpPr>
          <p:cNvPr id="3" name="Content Placeholder 2">
            <a:extLst>
              <a:ext uri="{FF2B5EF4-FFF2-40B4-BE49-F238E27FC236}">
                <a16:creationId xmlns:a16="http://schemas.microsoft.com/office/drawing/2014/main" id="{E037B07C-E363-4D3F-B17B-9E55D2EEFD64}"/>
              </a:ext>
            </a:extLst>
          </p:cNvPr>
          <p:cNvSpPr>
            <a:spLocks noGrp="1"/>
          </p:cNvSpPr>
          <p:nvPr>
            <p:ph idx="1"/>
          </p:nvPr>
        </p:nvSpPr>
        <p:spPr/>
        <p:txBody>
          <a:bodyPr vert="horz" lIns="91440" tIns="45720" rIns="91440" bIns="45720" rtlCol="0" anchor="t">
            <a:normAutofit/>
          </a:bodyPr>
          <a:lstStyle/>
          <a:p>
            <a:pPr marL="383540" indent="-383540"/>
            <a:r>
              <a:rPr lang="en-US"/>
              <a:t>In order to solve the problem of </a:t>
            </a:r>
            <a:r>
              <a:rPr lang="en-US" dirty="0"/>
              <a:t>burning fossil fuel, </a:t>
            </a:r>
            <a:r>
              <a:rPr lang="en-US"/>
              <a:t>decrease the amount of </a:t>
            </a:r>
            <a:r>
              <a:rPr lang="en-US" dirty="0"/>
              <a:t>carbon </a:t>
            </a:r>
            <a:r>
              <a:rPr lang="en-US"/>
              <a:t>dioxide. As we solve, us humans have to work on two different problems. </a:t>
            </a:r>
          </a:p>
          <a:p>
            <a:pPr marL="383540" indent="-383540"/>
            <a:r>
              <a:rPr lang="en-US"/>
              <a:t>First, it is the use of natural gases and LP gases which </a:t>
            </a:r>
            <a:r>
              <a:rPr lang="en-US" dirty="0"/>
              <a:t>are </a:t>
            </a:r>
            <a:r>
              <a:rPr lang="en-US"/>
              <a:t>the resources that </a:t>
            </a:r>
            <a:r>
              <a:rPr lang="en-US" dirty="0"/>
              <a:t>have </a:t>
            </a:r>
            <a:r>
              <a:rPr lang="en-US"/>
              <a:t>less rate of carbon dioxide compared to fossil fuels and coals. </a:t>
            </a:r>
          </a:p>
          <a:p>
            <a:pPr marL="383540" indent="-383540"/>
            <a:r>
              <a:rPr lang="en-US"/>
              <a:t>Next, to have more process of </a:t>
            </a:r>
            <a:r>
              <a:rPr lang="en-US" dirty="0"/>
              <a:t>respiration </a:t>
            </a:r>
            <a:r>
              <a:rPr lang="en-US"/>
              <a:t>(which is the process to change carbon dioxide to oxygen), we will have to make less deforestation which </a:t>
            </a:r>
            <a:r>
              <a:rPr lang="en-US" dirty="0"/>
              <a:t>increases </a:t>
            </a:r>
            <a:r>
              <a:rPr lang="en-US"/>
              <a:t>the capacity of the holding carbon dioxide in the forests. </a:t>
            </a:r>
          </a:p>
        </p:txBody>
      </p:sp>
    </p:spTree>
    <p:extLst>
      <p:ext uri="{BB962C8B-B14F-4D97-AF65-F5344CB8AC3E}">
        <p14:creationId xmlns:p14="http://schemas.microsoft.com/office/powerpoint/2010/main" val="585324072"/>
      </p:ext>
    </p:extLst>
  </p:cSld>
  <p:clrMapOvr>
    <a:masterClrMapping/>
  </p:clrMapOvr>
</p:sld>
</file>

<file path=ppt/theme/theme1.xml><?xml version="1.0" encoding="utf-8"?>
<a:theme xmlns:a="http://schemas.openxmlformats.org/drawingml/2006/main" name="Cro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{D2E03FED-0D81-0C49-B2FA-CB14F89624BA}tf10001072</Template>
  <TotalTime>192</TotalTime>
  <Words>316</Words>
  <Application>Microsoft Macintosh PowerPoint</Application>
  <PresentationFormat>Widescreen</PresentationFormat>
  <Paragraphs>54</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メイリオ</vt:lpstr>
      <vt:lpstr>Abadi MT Condensed Light</vt:lpstr>
      <vt:lpstr>American Typewriter</vt:lpstr>
      <vt:lpstr>Arial</vt:lpstr>
      <vt:lpstr>Calibri</vt:lpstr>
      <vt:lpstr>Franklin Gothic Book</vt:lpstr>
      <vt:lpstr>Wingdings</vt:lpstr>
      <vt:lpstr>Crop</vt:lpstr>
      <vt:lpstr>The challenges that china IS facing in the next decade </vt:lpstr>
      <vt:lpstr>High school students were asked, "What are the challenges China will face in the next Decade?" </vt:lpstr>
      <vt:lpstr>After discussing, our class decided to focus on </vt:lpstr>
      <vt:lpstr>Overview of the main sources of air pollution </vt:lpstr>
      <vt:lpstr>Transportation </vt:lpstr>
      <vt:lpstr>Industrial/Factory Pollution</vt:lpstr>
      <vt:lpstr>Possible Solution for Industrial/Factory Pollution Problem</vt:lpstr>
      <vt:lpstr>Burning Fossil Fuels</vt:lpstr>
      <vt:lpstr>Possible Solution for Burning Fossil Fuel </vt:lpstr>
      <vt:lpstr>Now what? </vt:lpstr>
      <vt:lpstr>Works Cited</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challenges that china IS facing in the next decade </dc:title>
  <dc:creator/>
  <cp:lastModifiedBy>Alycia Owen</cp:lastModifiedBy>
  <cp:revision>2</cp:revision>
  <dcterms:created xsi:type="dcterms:W3CDTF">2018-04-23T00:33:47Z</dcterms:created>
  <dcterms:modified xsi:type="dcterms:W3CDTF">2018-04-23T04:26:56Z</dcterms:modified>
</cp:coreProperties>
</file>