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1DF3D71-B108-4308-8E4D-CEE63AE9AEFB}" type="datetimeFigureOut">
              <a:rPr lang="tr-TR" smtClean="0"/>
              <a:t>15.04.2018</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311816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DF3D71-B108-4308-8E4D-CEE63AE9AEFB}" type="datetimeFigureOut">
              <a:rPr lang="tr-TR" smtClean="0"/>
              <a:t>15.04.2018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258853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1DF3D71-B108-4308-8E4D-CEE63AE9AEFB}" type="datetimeFigureOut">
              <a:rPr lang="tr-TR" smtClean="0"/>
              <a:t>15.04.2018</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36061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1DF3D71-B108-4308-8E4D-CEE63AE9AEFB}" type="datetimeFigureOut">
              <a:rPr lang="tr-TR" smtClean="0"/>
              <a:t>15.04.2018</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E7350D8F-29A9-4170-B6D7-E0E2D91FB193}"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812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1DF3D71-B108-4308-8E4D-CEE63AE9AEFB}" type="datetimeFigureOut">
              <a:rPr lang="tr-TR" smtClean="0"/>
              <a:t>15.04.2018</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1969946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1DF3D71-B108-4308-8E4D-CEE63AE9AEFB}" type="datetimeFigureOut">
              <a:rPr lang="tr-TR" smtClean="0"/>
              <a:t>15.04.2018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3015388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1DF3D71-B108-4308-8E4D-CEE63AE9AEFB}" type="datetimeFigureOut">
              <a:rPr lang="tr-TR" smtClean="0"/>
              <a:t>15.04.2018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2107618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F3D71-B108-4308-8E4D-CEE63AE9AEFB}" type="datetimeFigureOut">
              <a:rPr lang="tr-TR" smtClean="0"/>
              <a:t>15.04.2018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589255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1DF3D71-B108-4308-8E4D-CEE63AE9AEFB}" type="datetimeFigureOut">
              <a:rPr lang="tr-TR" smtClean="0"/>
              <a:t>15.04.2018</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371110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F3D71-B108-4308-8E4D-CEE63AE9AEFB}" type="datetimeFigureOut">
              <a:rPr lang="tr-TR" smtClean="0"/>
              <a:t>15.04.2018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54524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1DF3D71-B108-4308-8E4D-CEE63AE9AEFB}" type="datetimeFigureOut">
              <a:rPr lang="tr-TR" smtClean="0"/>
              <a:t>15.04.2018</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135961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DF3D71-B108-4308-8E4D-CEE63AE9AEFB}" type="datetimeFigureOut">
              <a:rPr lang="tr-TR" smtClean="0"/>
              <a:t>15.04.2018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394809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DF3D71-B108-4308-8E4D-CEE63AE9AEFB}" type="datetimeFigureOut">
              <a:rPr lang="tr-TR" smtClean="0"/>
              <a:t>15.04.2018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139840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DF3D71-B108-4308-8E4D-CEE63AE9AEFB}" type="datetimeFigureOut">
              <a:rPr lang="tr-TR" smtClean="0"/>
              <a:t>15.04.2018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201039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F3D71-B108-4308-8E4D-CEE63AE9AEFB}" type="datetimeFigureOut">
              <a:rPr lang="tr-TR" smtClean="0"/>
              <a:t>15.04.2018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186308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DF3D71-B108-4308-8E4D-CEE63AE9AEFB}" type="datetimeFigureOut">
              <a:rPr lang="tr-TR" smtClean="0"/>
              <a:t>15.04.2018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111852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DF3D71-B108-4308-8E4D-CEE63AE9AEFB}" type="datetimeFigureOut">
              <a:rPr lang="tr-TR" smtClean="0"/>
              <a:t>15.04.2018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7350D8F-29A9-4170-B6D7-E0E2D91FB193}" type="slidenum">
              <a:rPr lang="tr-TR" smtClean="0"/>
              <a:t>‹#›</a:t>
            </a:fld>
            <a:endParaRPr lang="tr-TR"/>
          </a:p>
        </p:txBody>
      </p:sp>
    </p:spTree>
    <p:extLst>
      <p:ext uri="{BB962C8B-B14F-4D97-AF65-F5344CB8AC3E}">
        <p14:creationId xmlns:p14="http://schemas.microsoft.com/office/powerpoint/2010/main" val="206458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1DF3D71-B108-4308-8E4D-CEE63AE9AEFB}" type="datetimeFigureOut">
              <a:rPr lang="tr-TR" smtClean="0"/>
              <a:t>15.04.2018</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7350D8F-29A9-4170-B6D7-E0E2D91FB193}" type="slidenum">
              <a:rPr lang="tr-TR" smtClean="0"/>
              <a:t>‹#›</a:t>
            </a:fld>
            <a:endParaRPr lang="tr-TR"/>
          </a:p>
        </p:txBody>
      </p:sp>
    </p:spTree>
    <p:extLst>
      <p:ext uri="{BB962C8B-B14F-4D97-AF65-F5344CB8AC3E}">
        <p14:creationId xmlns:p14="http://schemas.microsoft.com/office/powerpoint/2010/main" val="111041123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2DC47-F2AC-4EF6-917E-653B72A0F2B4}"/>
              </a:ext>
            </a:extLst>
          </p:cNvPr>
          <p:cNvSpPr>
            <a:spLocks noGrp="1"/>
          </p:cNvSpPr>
          <p:nvPr>
            <p:ph type="ctrTitle"/>
          </p:nvPr>
        </p:nvSpPr>
        <p:spPr>
          <a:xfrm>
            <a:off x="1371600" y="917140"/>
            <a:ext cx="9448800" cy="2511860"/>
          </a:xfrm>
        </p:spPr>
        <p:txBody>
          <a:bodyPr>
            <a:normAutofit/>
          </a:bodyPr>
          <a:lstStyle/>
          <a:p>
            <a:pPr algn="ctr"/>
            <a:r>
              <a:rPr lang="tr-TR" b="1" dirty="0">
                <a:solidFill>
                  <a:schemeClr val="accent2"/>
                </a:solidFill>
              </a:rPr>
              <a:t>The </a:t>
            </a:r>
            <a:br>
              <a:rPr lang="tr-TR" b="1" dirty="0">
                <a:solidFill>
                  <a:schemeClr val="accent2"/>
                </a:solidFill>
              </a:rPr>
            </a:br>
            <a:r>
              <a:rPr lang="tr-TR" b="1" dirty="0">
                <a:solidFill>
                  <a:schemeClr val="accent2"/>
                </a:solidFill>
              </a:rPr>
              <a:t>ınnovatıon project</a:t>
            </a:r>
            <a:br>
              <a:rPr lang="tr-TR" b="1" dirty="0">
                <a:solidFill>
                  <a:schemeClr val="accent2"/>
                </a:solidFill>
              </a:rPr>
            </a:br>
            <a:r>
              <a:rPr lang="tr-TR" sz="4000" b="1" dirty="0">
                <a:solidFill>
                  <a:schemeClr val="accent2"/>
                </a:solidFill>
              </a:rPr>
              <a:t>week: 1</a:t>
            </a:r>
          </a:p>
        </p:txBody>
      </p:sp>
      <p:sp>
        <p:nvSpPr>
          <p:cNvPr id="3" name="Subtitle 2">
            <a:extLst>
              <a:ext uri="{FF2B5EF4-FFF2-40B4-BE49-F238E27FC236}">
                <a16:creationId xmlns:a16="http://schemas.microsoft.com/office/drawing/2014/main" id="{2E86BB25-ED77-4A85-94D9-6DA880734591}"/>
              </a:ext>
            </a:extLst>
          </p:cNvPr>
          <p:cNvSpPr>
            <a:spLocks noGrp="1"/>
          </p:cNvSpPr>
          <p:nvPr>
            <p:ph type="subTitle" idx="1"/>
          </p:nvPr>
        </p:nvSpPr>
        <p:spPr>
          <a:xfrm>
            <a:off x="780757" y="4223045"/>
            <a:ext cx="9448800" cy="685800"/>
          </a:xfrm>
        </p:spPr>
        <p:txBody>
          <a:bodyPr>
            <a:normAutofit fontScale="92500" lnSpcReduction="10000"/>
          </a:bodyPr>
          <a:lstStyle/>
          <a:p>
            <a:r>
              <a:rPr lang="tr-TR" b="1" dirty="0">
                <a:solidFill>
                  <a:schemeClr val="accent2"/>
                </a:solidFill>
              </a:rPr>
              <a:t>Ahmet Erdem Anatolian High School </a:t>
            </a:r>
          </a:p>
          <a:p>
            <a:r>
              <a:rPr lang="tr-TR" b="1" dirty="0">
                <a:solidFill>
                  <a:schemeClr val="accent2"/>
                </a:solidFill>
              </a:rPr>
              <a:t>Bursa, Turkey</a:t>
            </a:r>
          </a:p>
        </p:txBody>
      </p:sp>
    </p:spTree>
    <p:extLst>
      <p:ext uri="{BB962C8B-B14F-4D97-AF65-F5344CB8AC3E}">
        <p14:creationId xmlns:p14="http://schemas.microsoft.com/office/powerpoint/2010/main" val="1210023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44AC-FDBE-467D-BF0D-3C9676B67C9F}"/>
              </a:ext>
            </a:extLst>
          </p:cNvPr>
          <p:cNvSpPr>
            <a:spLocks noGrp="1"/>
          </p:cNvSpPr>
          <p:nvPr>
            <p:ph type="title"/>
          </p:nvPr>
        </p:nvSpPr>
        <p:spPr>
          <a:xfrm>
            <a:off x="3137094" y="764373"/>
            <a:ext cx="8369105" cy="1293028"/>
          </a:xfrm>
        </p:spPr>
        <p:txBody>
          <a:bodyPr>
            <a:normAutofit fontScale="90000"/>
          </a:bodyPr>
          <a:lstStyle/>
          <a:p>
            <a:pPr algn="ctr"/>
            <a:r>
              <a:rPr lang="tr-TR" b="1" dirty="0">
                <a:solidFill>
                  <a:schemeClr val="accent2"/>
                </a:solidFill>
              </a:rPr>
              <a:t>Whıch ınnovatıons </a:t>
            </a:r>
            <a:r>
              <a:rPr lang="en-US" b="1" dirty="0">
                <a:solidFill>
                  <a:schemeClr val="accent2"/>
                </a:solidFill>
              </a:rPr>
              <a:t>are making cities more sustainable</a:t>
            </a:r>
            <a:r>
              <a:rPr lang="tr-TR" b="1" dirty="0">
                <a:solidFill>
                  <a:schemeClr val="accent2"/>
                </a:solidFill>
              </a:rPr>
              <a:t> ?</a:t>
            </a:r>
          </a:p>
        </p:txBody>
      </p:sp>
      <p:sp>
        <p:nvSpPr>
          <p:cNvPr id="3" name="Content Placeholder 2">
            <a:extLst>
              <a:ext uri="{FF2B5EF4-FFF2-40B4-BE49-F238E27FC236}">
                <a16:creationId xmlns:a16="http://schemas.microsoft.com/office/drawing/2014/main" id="{FADC0C36-B817-48D5-AEBF-FA3A6CDF06F7}"/>
              </a:ext>
            </a:extLst>
          </p:cNvPr>
          <p:cNvSpPr>
            <a:spLocks noGrp="1"/>
          </p:cNvSpPr>
          <p:nvPr>
            <p:ph idx="1"/>
          </p:nvPr>
        </p:nvSpPr>
        <p:spPr>
          <a:xfrm>
            <a:off x="685800" y="2827606"/>
            <a:ext cx="10820400" cy="3419214"/>
          </a:xfrm>
        </p:spPr>
        <p:txBody>
          <a:bodyPr>
            <a:normAutofit/>
          </a:bodyPr>
          <a:lstStyle/>
          <a:p>
            <a:pPr marL="0" indent="0">
              <a:buNone/>
            </a:pPr>
            <a:r>
              <a:rPr lang="tr-TR" sz="2400" dirty="0">
                <a:solidFill>
                  <a:schemeClr val="accent2"/>
                </a:solidFill>
              </a:rPr>
              <a:t>   When we mention about making a city more sustainable, the first thing to think is make the energy we use reuseable. And nowadays, there are lots of innovations on it. Making people’s life easier would also make a big difference in prosperity of the city.</a:t>
            </a:r>
          </a:p>
          <a:p>
            <a:pPr marL="0" indent="0">
              <a:buNone/>
            </a:pPr>
            <a:r>
              <a:rPr lang="tr-TR" sz="2400" dirty="0">
                <a:solidFill>
                  <a:schemeClr val="accent2"/>
                </a:solidFill>
              </a:rPr>
              <a:t>   In this presentation, I’ll demonstrate some of the innovations making cities more sustainable and write about the innovations we need in where I live.</a:t>
            </a:r>
          </a:p>
        </p:txBody>
      </p:sp>
    </p:spTree>
    <p:extLst>
      <p:ext uri="{BB962C8B-B14F-4D97-AF65-F5344CB8AC3E}">
        <p14:creationId xmlns:p14="http://schemas.microsoft.com/office/powerpoint/2010/main" val="298183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637A-D943-49B2-A47B-22E5ECD7D614}"/>
              </a:ext>
            </a:extLst>
          </p:cNvPr>
          <p:cNvSpPr>
            <a:spLocks noGrp="1"/>
          </p:cNvSpPr>
          <p:nvPr>
            <p:ph type="title"/>
          </p:nvPr>
        </p:nvSpPr>
        <p:spPr/>
        <p:txBody>
          <a:bodyPr>
            <a:normAutofit/>
          </a:bodyPr>
          <a:lstStyle/>
          <a:p>
            <a:pPr algn="ctr"/>
            <a:r>
              <a:rPr lang="en-US" sz="3600" b="1" dirty="0">
                <a:solidFill>
                  <a:schemeClr val="accent2"/>
                </a:solidFill>
              </a:rPr>
              <a:t>Glow in the dark trees</a:t>
            </a:r>
            <a:br>
              <a:rPr lang="en-US" sz="3600" b="1" dirty="0">
                <a:solidFill>
                  <a:schemeClr val="accent2"/>
                </a:solidFill>
              </a:rPr>
            </a:br>
            <a:endParaRPr lang="tr-TR" sz="3600" dirty="0">
              <a:solidFill>
                <a:schemeClr val="accent2"/>
              </a:solidFill>
            </a:endParaRPr>
          </a:p>
        </p:txBody>
      </p:sp>
      <p:sp>
        <p:nvSpPr>
          <p:cNvPr id="3" name="Content Placeholder 2">
            <a:extLst>
              <a:ext uri="{FF2B5EF4-FFF2-40B4-BE49-F238E27FC236}">
                <a16:creationId xmlns:a16="http://schemas.microsoft.com/office/drawing/2014/main" id="{409B682B-AA2A-4A62-9ECE-F42DA383DCA6}"/>
              </a:ext>
            </a:extLst>
          </p:cNvPr>
          <p:cNvSpPr>
            <a:spLocks noGrp="1"/>
          </p:cNvSpPr>
          <p:nvPr>
            <p:ph idx="1"/>
          </p:nvPr>
        </p:nvSpPr>
        <p:spPr>
          <a:xfrm>
            <a:off x="662217" y="1731210"/>
            <a:ext cx="10820400" cy="4003040"/>
          </a:xfrm>
        </p:spPr>
        <p:txBody>
          <a:bodyPr>
            <a:normAutofit/>
          </a:bodyPr>
          <a:lstStyle/>
          <a:p>
            <a:pPr marL="0" indent="0">
              <a:buNone/>
            </a:pPr>
            <a:r>
              <a:rPr lang="tr-TR" sz="2400" dirty="0">
                <a:solidFill>
                  <a:schemeClr val="accent2"/>
                </a:solidFill>
              </a:rPr>
              <a:t>   </a:t>
            </a:r>
            <a:r>
              <a:rPr lang="en-US" sz="2400" dirty="0">
                <a:solidFill>
                  <a:schemeClr val="accent2"/>
                </a:solidFill>
              </a:rPr>
              <a:t>This biomimicry technology attempts to create a self sufficient and self sustaining source of street light in our urban environments which would reduce the need for the electricity powering artificial streetlights. </a:t>
            </a:r>
            <a:endParaRPr lang="tr-TR" sz="2400" dirty="0">
              <a:solidFill>
                <a:schemeClr val="accent2"/>
              </a:solidFill>
            </a:endParaRPr>
          </a:p>
          <a:p>
            <a:pPr marL="0" indent="0">
              <a:buNone/>
            </a:pPr>
            <a:endParaRPr lang="tr-TR" sz="2400" dirty="0">
              <a:solidFill>
                <a:schemeClr val="accent2"/>
              </a:solidFill>
            </a:endParaRPr>
          </a:p>
        </p:txBody>
      </p:sp>
      <p:pic>
        <p:nvPicPr>
          <p:cNvPr id="1026" name="Picture 2" descr="Glow in the dark trees ile ilgili gÃ¶rsel sonucu">
            <a:extLst>
              <a:ext uri="{FF2B5EF4-FFF2-40B4-BE49-F238E27FC236}">
                <a16:creationId xmlns:a16="http://schemas.microsoft.com/office/drawing/2014/main" id="{E773BEFE-824B-4819-AA41-5650A86E6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3252922"/>
            <a:ext cx="5921829" cy="2960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2AB462-DA3B-4E8F-AD7D-A92856C357B8}"/>
              </a:ext>
            </a:extLst>
          </p:cNvPr>
          <p:cNvSpPr txBox="1"/>
          <p:nvPr/>
        </p:nvSpPr>
        <p:spPr>
          <a:xfrm>
            <a:off x="6143167" y="2907774"/>
            <a:ext cx="5386616" cy="3785652"/>
          </a:xfrm>
          <a:prstGeom prst="rect">
            <a:avLst/>
          </a:prstGeom>
          <a:noFill/>
        </p:spPr>
        <p:txBody>
          <a:bodyPr wrap="square" rtlCol="0">
            <a:spAutoFit/>
          </a:bodyPr>
          <a:lstStyle/>
          <a:p>
            <a:r>
              <a:rPr lang="tr-TR" sz="2400" dirty="0">
                <a:solidFill>
                  <a:schemeClr val="accent2"/>
                </a:solidFill>
              </a:rPr>
              <a:t>   </a:t>
            </a:r>
            <a:r>
              <a:rPr lang="en-US" sz="2400" dirty="0">
                <a:solidFill>
                  <a:schemeClr val="accent2"/>
                </a:solidFill>
              </a:rPr>
              <a:t>The idea behind glow in the dark trees is to harness the luminescent bacteria found in many marine species and apply it to urban flora. The technology is still in the development stages but would have tremendous sustainability benefits for our cities by increasing green space and decreasing the need for electricity.</a:t>
            </a:r>
            <a:endParaRPr lang="tr-TR" sz="2400" dirty="0"/>
          </a:p>
        </p:txBody>
      </p:sp>
    </p:spTree>
    <p:extLst>
      <p:ext uri="{BB962C8B-B14F-4D97-AF65-F5344CB8AC3E}">
        <p14:creationId xmlns:p14="http://schemas.microsoft.com/office/powerpoint/2010/main" val="210447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86582-B527-463F-81D8-EB60278093BC}"/>
              </a:ext>
            </a:extLst>
          </p:cNvPr>
          <p:cNvSpPr>
            <a:spLocks noGrp="1"/>
          </p:cNvSpPr>
          <p:nvPr>
            <p:ph type="title"/>
          </p:nvPr>
        </p:nvSpPr>
        <p:spPr/>
        <p:txBody>
          <a:bodyPr>
            <a:normAutofit/>
          </a:bodyPr>
          <a:lstStyle/>
          <a:p>
            <a:pPr algn="ctr"/>
            <a:r>
              <a:rPr lang="tr-TR" sz="3600" b="1" dirty="0">
                <a:solidFill>
                  <a:schemeClr val="accent2"/>
                </a:solidFill>
              </a:rPr>
              <a:t>Foot TraffIc Electrıcıty</a:t>
            </a:r>
            <a:br>
              <a:rPr lang="tr-TR" sz="3600" b="1" dirty="0">
                <a:solidFill>
                  <a:schemeClr val="accent2"/>
                </a:solidFill>
              </a:rPr>
            </a:br>
            <a:endParaRPr lang="tr-TR" sz="3600" dirty="0">
              <a:solidFill>
                <a:schemeClr val="accent2"/>
              </a:solidFill>
            </a:endParaRPr>
          </a:p>
        </p:txBody>
      </p:sp>
      <p:sp>
        <p:nvSpPr>
          <p:cNvPr id="3" name="Content Placeholder 2">
            <a:extLst>
              <a:ext uri="{FF2B5EF4-FFF2-40B4-BE49-F238E27FC236}">
                <a16:creationId xmlns:a16="http://schemas.microsoft.com/office/drawing/2014/main" id="{7B46618A-6D85-49B2-A17A-38F3F3618F47}"/>
              </a:ext>
            </a:extLst>
          </p:cNvPr>
          <p:cNvSpPr>
            <a:spLocks noGrp="1"/>
          </p:cNvSpPr>
          <p:nvPr>
            <p:ph idx="1"/>
          </p:nvPr>
        </p:nvSpPr>
        <p:spPr/>
        <p:txBody>
          <a:bodyPr/>
          <a:lstStyle/>
          <a:p>
            <a:pPr marL="0" indent="0">
              <a:buNone/>
            </a:pPr>
            <a:r>
              <a:rPr lang="tr-TR" dirty="0">
                <a:solidFill>
                  <a:schemeClr val="accent2"/>
                </a:solidFill>
              </a:rPr>
              <a:t>   </a:t>
            </a:r>
            <a:r>
              <a:rPr lang="en-US" dirty="0">
                <a:solidFill>
                  <a:schemeClr val="accent2"/>
                </a:solidFill>
              </a:rPr>
              <a:t>The mass of foot traffic in cities has the potential to be a valuable energy source. The idea behind foot traffic electricity is to install "springy" tiles that that are sensitive to movement and flex underfoot. These tiles harness the kinetic energy in foot traffic and use it to generate electricity. This innovative technology has found a way to use the renewable </a:t>
            </a:r>
            <a:endParaRPr lang="tr-TR" dirty="0">
              <a:solidFill>
                <a:schemeClr val="accent2"/>
              </a:solidFill>
            </a:endParaRPr>
          </a:p>
          <a:p>
            <a:pPr marL="0" indent="0">
              <a:buNone/>
            </a:pPr>
            <a:r>
              <a:rPr lang="en-US" dirty="0">
                <a:solidFill>
                  <a:schemeClr val="accent2"/>
                </a:solidFill>
              </a:rPr>
              <a:t>energy of human movement and has been </a:t>
            </a:r>
            <a:endParaRPr lang="tr-TR" dirty="0">
              <a:solidFill>
                <a:schemeClr val="accent2"/>
              </a:solidFill>
            </a:endParaRPr>
          </a:p>
          <a:p>
            <a:pPr marL="0" indent="0">
              <a:buNone/>
            </a:pPr>
            <a:r>
              <a:rPr lang="en-US" dirty="0">
                <a:solidFill>
                  <a:schemeClr val="accent2"/>
                </a:solidFill>
              </a:rPr>
              <a:t>Installed in London’s Heathrow airport </a:t>
            </a:r>
            <a:endParaRPr lang="tr-TR" dirty="0">
              <a:solidFill>
                <a:schemeClr val="accent2"/>
              </a:solidFill>
            </a:endParaRPr>
          </a:p>
          <a:p>
            <a:pPr marL="0" indent="0">
              <a:buNone/>
            </a:pPr>
            <a:r>
              <a:rPr lang="en-US" dirty="0">
                <a:solidFill>
                  <a:schemeClr val="accent2"/>
                </a:solidFill>
              </a:rPr>
              <a:t>as well as other locations.</a:t>
            </a:r>
            <a:endParaRPr lang="tr-TR" dirty="0">
              <a:solidFill>
                <a:schemeClr val="accent2"/>
              </a:solidFill>
            </a:endParaRPr>
          </a:p>
        </p:txBody>
      </p:sp>
      <p:pic>
        <p:nvPicPr>
          <p:cNvPr id="2050" name="Picture 2" descr="https://cdn.1millionwomen.com.au/media/large_image/4_9OnYls9.jpg">
            <a:extLst>
              <a:ext uri="{FF2B5EF4-FFF2-40B4-BE49-F238E27FC236}">
                <a16:creationId xmlns:a16="http://schemas.microsoft.com/office/drawing/2014/main" id="{B50A4A52-FB0F-4D87-9C71-02E2B357E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758" y="3839909"/>
            <a:ext cx="4387276" cy="292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52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E59CF-C34A-461C-B063-7B0B18B93931}"/>
              </a:ext>
            </a:extLst>
          </p:cNvPr>
          <p:cNvSpPr>
            <a:spLocks noGrp="1"/>
          </p:cNvSpPr>
          <p:nvPr>
            <p:ph type="title"/>
          </p:nvPr>
        </p:nvSpPr>
        <p:spPr/>
        <p:txBody>
          <a:bodyPr>
            <a:normAutofit/>
          </a:bodyPr>
          <a:lstStyle/>
          <a:p>
            <a:pPr algn="ctr"/>
            <a:r>
              <a:rPr lang="tr-TR" sz="3600" b="1" dirty="0">
                <a:solidFill>
                  <a:schemeClr val="accent2"/>
                </a:solidFill>
              </a:rPr>
              <a:t>Electronic Road PrIcIng</a:t>
            </a:r>
            <a:br>
              <a:rPr lang="tr-TR" sz="3600" b="1" dirty="0">
                <a:solidFill>
                  <a:schemeClr val="accent2"/>
                </a:solidFill>
              </a:rPr>
            </a:br>
            <a:endParaRPr lang="tr-TR" sz="3600" b="1" dirty="0">
              <a:solidFill>
                <a:schemeClr val="accent2"/>
              </a:solidFill>
            </a:endParaRPr>
          </a:p>
        </p:txBody>
      </p:sp>
      <p:sp>
        <p:nvSpPr>
          <p:cNvPr id="3" name="Content Placeholder 2">
            <a:extLst>
              <a:ext uri="{FF2B5EF4-FFF2-40B4-BE49-F238E27FC236}">
                <a16:creationId xmlns:a16="http://schemas.microsoft.com/office/drawing/2014/main" id="{CF2C1AEA-4F1A-494A-88CF-EE8723516D90}"/>
              </a:ext>
            </a:extLst>
          </p:cNvPr>
          <p:cNvSpPr>
            <a:spLocks noGrp="1"/>
          </p:cNvSpPr>
          <p:nvPr>
            <p:ph idx="1"/>
          </p:nvPr>
        </p:nvSpPr>
        <p:spPr>
          <a:xfrm>
            <a:off x="432582" y="1631853"/>
            <a:ext cx="7698544" cy="4663440"/>
          </a:xfrm>
        </p:spPr>
        <p:txBody>
          <a:bodyPr>
            <a:noAutofit/>
          </a:bodyPr>
          <a:lstStyle/>
          <a:p>
            <a:pPr marL="0" indent="0">
              <a:buNone/>
            </a:pPr>
            <a:r>
              <a:rPr lang="tr-TR" sz="2400" dirty="0">
                <a:solidFill>
                  <a:schemeClr val="accent2"/>
                </a:solidFill>
              </a:rPr>
              <a:t>   The Electronic Road Pricing (ERP) system is an electronic toll collection scheme adopted in Singapore to manage traffic by way of road pricing, and as a usage-based taxation mechanism to complement the purchase-based Certificate of Entitlement system. The ERP was implemented by the Land Transport Authority in September 1998 to replace the Singapore Area Licensing Scheme</a:t>
            </a:r>
            <a:r>
              <a:rPr lang="tr-TR" sz="2400" baseline="30000" dirty="0">
                <a:solidFill>
                  <a:schemeClr val="accent2"/>
                </a:solidFill>
              </a:rPr>
              <a:t> </a:t>
            </a:r>
            <a:r>
              <a:rPr lang="tr-TR" sz="2400" dirty="0">
                <a:solidFill>
                  <a:schemeClr val="accent2"/>
                </a:solidFill>
              </a:rPr>
              <a:t>after successfully stress-testing the system with vehicles running at high speed. Singapore was the first city in the world to implement an electronic road toll collection system for purposes of congestion pricing. The system uses open road tolling; vehicles do not stop or slow down to pay tolls.</a:t>
            </a:r>
          </a:p>
        </p:txBody>
      </p:sp>
      <p:pic>
        <p:nvPicPr>
          <p:cNvPr id="3074" name="Picture 2" descr="http://www.wiki-zero.com/index.php?q=aHR0cDovL3VwbG9hZC53aWtpbWVkaWEub3JnL3dpa2lwZWRpYS9jb21tb25zL3RodW1iLzcvN2EvRVJQQnVnaXMuSlBHLzMwMHB4LUVSUEJ1Z2lzLkpQRw">
            <a:extLst>
              <a:ext uri="{FF2B5EF4-FFF2-40B4-BE49-F238E27FC236}">
                <a16:creationId xmlns:a16="http://schemas.microsoft.com/office/drawing/2014/main" id="{96BAC7A4-4F82-431B-AE23-67724B627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1126" y="2561200"/>
            <a:ext cx="3739660" cy="280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81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5FE1-971C-4146-A1AF-4F34D7D3D730}"/>
              </a:ext>
            </a:extLst>
          </p:cNvPr>
          <p:cNvSpPr>
            <a:spLocks noGrp="1"/>
          </p:cNvSpPr>
          <p:nvPr>
            <p:ph type="title"/>
          </p:nvPr>
        </p:nvSpPr>
        <p:spPr/>
        <p:txBody>
          <a:bodyPr>
            <a:normAutofit/>
          </a:bodyPr>
          <a:lstStyle/>
          <a:p>
            <a:pPr algn="ctr"/>
            <a:r>
              <a:rPr lang="en-US" sz="3600" b="1" dirty="0">
                <a:solidFill>
                  <a:schemeClr val="accent2"/>
                </a:solidFill>
              </a:rPr>
              <a:t>Flowers that suck up smog</a:t>
            </a:r>
            <a:br>
              <a:rPr lang="en-US" sz="3600" b="1" dirty="0">
                <a:solidFill>
                  <a:schemeClr val="accent2"/>
                </a:solidFill>
              </a:rPr>
            </a:br>
            <a:endParaRPr lang="tr-TR" sz="3600" dirty="0">
              <a:solidFill>
                <a:schemeClr val="accent2"/>
              </a:solidFill>
            </a:endParaRPr>
          </a:p>
        </p:txBody>
      </p:sp>
      <p:sp>
        <p:nvSpPr>
          <p:cNvPr id="3" name="Content Placeholder 2">
            <a:extLst>
              <a:ext uri="{FF2B5EF4-FFF2-40B4-BE49-F238E27FC236}">
                <a16:creationId xmlns:a16="http://schemas.microsoft.com/office/drawing/2014/main" id="{B1ED1398-0EAD-43F6-95A8-15DD36AA7A42}"/>
              </a:ext>
            </a:extLst>
          </p:cNvPr>
          <p:cNvSpPr>
            <a:spLocks noGrp="1"/>
          </p:cNvSpPr>
          <p:nvPr>
            <p:ph idx="1"/>
          </p:nvPr>
        </p:nvSpPr>
        <p:spPr/>
        <p:txBody>
          <a:bodyPr/>
          <a:lstStyle/>
          <a:p>
            <a:pPr marL="0" indent="0">
              <a:buNone/>
            </a:pPr>
            <a:r>
              <a:rPr lang="tr-TR" dirty="0"/>
              <a:t>   </a:t>
            </a:r>
            <a:r>
              <a:rPr lang="en-US" sz="2400" dirty="0">
                <a:solidFill>
                  <a:schemeClr val="accent2"/>
                </a:solidFill>
              </a:rPr>
              <a:t>Engineers have developed a flower that could have the capability to suck up large amounts of smog</a:t>
            </a:r>
            <a:r>
              <a:rPr lang="tr-TR" sz="2400" dirty="0">
                <a:solidFill>
                  <a:schemeClr val="accent2"/>
                </a:solidFill>
              </a:rPr>
              <a:t>.</a:t>
            </a:r>
            <a:r>
              <a:rPr lang="en-US" sz="2400" dirty="0">
                <a:solidFill>
                  <a:schemeClr val="accent2"/>
                </a:solidFill>
              </a:rPr>
              <a:t> This new type of honeysuckle was created in Amsterdam with enhanced features so that it could absorb particle matter. The "Green Junkie" has more tiny hairs on it than the original honeysuckle, which allows it to pick air pollution out of the air. Tests have proved this flower successful, and now scientists are just trying to figure out what types of streets the flower would be used most effectively. Hopefully soon the Green Junkie can be used in many cities, not only Amsterdam.</a:t>
            </a:r>
            <a:endParaRPr lang="tr-TR" sz="2400" dirty="0">
              <a:solidFill>
                <a:schemeClr val="accent2"/>
              </a:solidFill>
            </a:endParaRPr>
          </a:p>
        </p:txBody>
      </p:sp>
    </p:spTree>
    <p:extLst>
      <p:ext uri="{BB962C8B-B14F-4D97-AF65-F5344CB8AC3E}">
        <p14:creationId xmlns:p14="http://schemas.microsoft.com/office/powerpoint/2010/main" val="71065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96719-1D11-4ECC-9707-9074DC9D83AB}"/>
              </a:ext>
            </a:extLst>
          </p:cNvPr>
          <p:cNvSpPr>
            <a:spLocks noGrp="1"/>
          </p:cNvSpPr>
          <p:nvPr>
            <p:ph type="title"/>
          </p:nvPr>
        </p:nvSpPr>
        <p:spPr/>
        <p:txBody>
          <a:bodyPr>
            <a:normAutofit/>
          </a:bodyPr>
          <a:lstStyle/>
          <a:p>
            <a:pPr algn="ctr"/>
            <a:r>
              <a:rPr lang="tr-TR" sz="3600" b="1" dirty="0">
                <a:solidFill>
                  <a:schemeClr val="accent2"/>
                </a:solidFill>
              </a:rPr>
              <a:t>In Bursa ?</a:t>
            </a:r>
          </a:p>
        </p:txBody>
      </p:sp>
      <p:sp>
        <p:nvSpPr>
          <p:cNvPr id="3" name="Content Placeholder 2">
            <a:extLst>
              <a:ext uri="{FF2B5EF4-FFF2-40B4-BE49-F238E27FC236}">
                <a16:creationId xmlns:a16="http://schemas.microsoft.com/office/drawing/2014/main" id="{28173399-9D80-4613-9AC7-9CA992C5BE88}"/>
              </a:ext>
            </a:extLst>
          </p:cNvPr>
          <p:cNvSpPr>
            <a:spLocks noGrp="1"/>
          </p:cNvSpPr>
          <p:nvPr>
            <p:ph idx="1"/>
          </p:nvPr>
        </p:nvSpPr>
        <p:spPr>
          <a:xfrm>
            <a:off x="685800" y="2588455"/>
            <a:ext cx="10820400" cy="4024125"/>
          </a:xfrm>
        </p:spPr>
        <p:txBody>
          <a:bodyPr>
            <a:normAutofit/>
          </a:bodyPr>
          <a:lstStyle/>
          <a:p>
            <a:pPr marL="0" indent="0">
              <a:buNone/>
            </a:pPr>
            <a:r>
              <a:rPr lang="tr-TR" sz="2400" dirty="0">
                <a:solidFill>
                  <a:schemeClr val="accent2"/>
                </a:solidFill>
              </a:rPr>
              <a:t>   The main issues of Bursa are traffic jam and polution (both air and ground). There are several ways to prevent these problems. Electronic Road Pricing is suitable for traffic jam and Green Junkie could be used in our city.</a:t>
            </a:r>
          </a:p>
        </p:txBody>
      </p:sp>
    </p:spTree>
    <p:extLst>
      <p:ext uri="{BB962C8B-B14F-4D97-AF65-F5344CB8AC3E}">
        <p14:creationId xmlns:p14="http://schemas.microsoft.com/office/powerpoint/2010/main" val="164279751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60</TotalTime>
  <Words>337</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Vapor Trail</vt:lpstr>
      <vt:lpstr>The  ınnovatıon project week: 1</vt:lpstr>
      <vt:lpstr>Whıch ınnovatıons are making cities more sustainable ?</vt:lpstr>
      <vt:lpstr>Glow in the dark trees </vt:lpstr>
      <vt:lpstr>Foot TraffIc Electrıcıty </vt:lpstr>
      <vt:lpstr>Electronic Road PrIcIng </vt:lpstr>
      <vt:lpstr>Flowers that suck up smog </vt:lpstr>
      <vt:lpstr>In Bursa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ınnovatıon project week: 1</dc:title>
  <dc:creator>Fatih Altun</dc:creator>
  <cp:lastModifiedBy>Fatih Altun</cp:lastModifiedBy>
  <cp:revision>7</cp:revision>
  <dcterms:created xsi:type="dcterms:W3CDTF">2018-04-15T19:29:31Z</dcterms:created>
  <dcterms:modified xsi:type="dcterms:W3CDTF">2018-04-15T20:30:02Z</dcterms:modified>
</cp:coreProperties>
</file>